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drawings/drawing1.xml" ContentType="application/vnd.openxmlformats-officedocument.drawingml.chartshapes+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2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1"/>
  </p:sldMasterIdLst>
  <p:notesMasterIdLst>
    <p:notesMasterId r:id="rId40"/>
  </p:notesMasterIdLst>
  <p:sldIdLst>
    <p:sldId id="327" r:id="rId2"/>
    <p:sldId id="257" r:id="rId3"/>
    <p:sldId id="258" r:id="rId4"/>
    <p:sldId id="262" r:id="rId5"/>
    <p:sldId id="260" r:id="rId6"/>
    <p:sldId id="261" r:id="rId7"/>
    <p:sldId id="265" r:id="rId8"/>
    <p:sldId id="266" r:id="rId9"/>
    <p:sldId id="274" r:id="rId10"/>
    <p:sldId id="275" r:id="rId11"/>
    <p:sldId id="276" r:id="rId12"/>
    <p:sldId id="278" r:id="rId13"/>
    <p:sldId id="279" r:id="rId14"/>
    <p:sldId id="280" r:id="rId15"/>
    <p:sldId id="282" r:id="rId16"/>
    <p:sldId id="330" r:id="rId17"/>
    <p:sldId id="283" r:id="rId18"/>
    <p:sldId id="284" r:id="rId19"/>
    <p:sldId id="285" r:id="rId20"/>
    <p:sldId id="287" r:id="rId21"/>
    <p:sldId id="286" r:id="rId22"/>
    <p:sldId id="288" r:id="rId23"/>
    <p:sldId id="289" r:id="rId24"/>
    <p:sldId id="290" r:id="rId25"/>
    <p:sldId id="291" r:id="rId26"/>
    <p:sldId id="292" r:id="rId27"/>
    <p:sldId id="293" r:id="rId28"/>
    <p:sldId id="329" r:id="rId29"/>
    <p:sldId id="318" r:id="rId30"/>
    <p:sldId id="319" r:id="rId31"/>
    <p:sldId id="320" r:id="rId32"/>
    <p:sldId id="321" r:id="rId33"/>
    <p:sldId id="322" r:id="rId34"/>
    <p:sldId id="328" r:id="rId35"/>
    <p:sldId id="294" r:id="rId36"/>
    <p:sldId id="309" r:id="rId37"/>
    <p:sldId id="311" r:id="rId38"/>
    <p:sldId id="325" r:id="rId39"/>
  </p:sldIdLst>
  <p:sldSz cx="12192000" cy="6858000"/>
  <p:notesSz cx="6858000" cy="20478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7" roundtripDataSignature="AMtx7miR47KVy5wO/w/BoaUZXv7www84h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811" autoAdjust="0"/>
  </p:normalViewPr>
  <p:slideViewPr>
    <p:cSldViewPr snapToGrid="0">
      <p:cViewPr varScale="1">
        <p:scale>
          <a:sx n="68" d="100"/>
          <a:sy n="68" d="100"/>
        </p:scale>
        <p:origin x="2196" y="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84"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79"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82"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77" Type="http://customschemas.google.com/relationships/presentationmetadata" Target="metadata"/><Relationship Id="rId8" Type="http://schemas.openxmlformats.org/officeDocument/2006/relationships/slide" Target="slides/slide7.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83"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8.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a:extLst xmlns:a="http://schemas.openxmlformats.org/drawingml/2006/main">
            <a:ext uri="{FF2B5EF4-FFF2-40B4-BE49-F238E27FC236}">
              <a16:creationId xmlns:a16="http://schemas.microsoft.com/office/drawing/2014/main" id="{D725E54C-7911-4641-A30F-0ED8A8A6CBE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7315200" cy="4378960"/>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320100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twitter.com/HOTHOB69"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twitter.com/kearradancie"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youtu.be/D8GnyQppSYo"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nsf.gov/statistics/2017/nsf17310/digest/occupation/overall.cf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womenshistory.org/articles/real-women-north-country"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oi.org/10.1177/0098628318816183"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oi.org/10.1177/0098628318816183"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youtube.com/watch?v=fTCeIdqzw84"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doi.org/10.1177/0098628318816183"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doi.org/10.1103/PhysRevPhysEducRes.15.010121"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youtube.com/watch?v=Rfb23DbAsEk"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twitter.com/hannahslo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cykcpqSpVZo"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youtu.be/zkpjJlzF60M"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alltogether.swe.org/2016/10/new-study-reveals-gender-racial-bias-engineering" TargetMode="External"/><Relationship Id="rId4" Type="http://schemas.openxmlformats.org/officeDocument/2006/relationships/hyperlink" Target="https://alltogether.swe.org/2016/04/women-leave-engineering-swe-gender-culture-study/"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117" name="Google Shape;11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8" name="Google Shape;11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600"/>
              </a:spcBef>
              <a:spcAft>
                <a:spcPts val="0"/>
              </a:spcAft>
              <a:buClr>
                <a:schemeClr val="dk1"/>
              </a:buClr>
              <a:buSzPts val="1100"/>
              <a:buFont typeface="Arial"/>
              <a:buNone/>
            </a:pPr>
            <a:r>
              <a:rPr lang="en-US" sz="1000" i="0" u="none" dirty="0"/>
              <a:t>These reduced salaries and barriers to promotion are often seen in a phenomenon known as the glass ceiling effect. This refers to the fact that women experience barriers in achieving top-level positions within organizations. In 2019, only 6.6&amp; of CEO positions at Fortune 500 companies were held by women. </a:t>
            </a:r>
            <a:endParaRPr dirty="0"/>
          </a:p>
          <a:p>
            <a:pPr marL="0" marR="0" lvl="0" indent="0" algn="l" rtl="0">
              <a:lnSpc>
                <a:spcPct val="90000"/>
              </a:lnSpc>
              <a:spcBef>
                <a:spcPts val="600"/>
              </a:spcBef>
              <a:spcAft>
                <a:spcPts val="0"/>
              </a:spcAft>
              <a:buClr>
                <a:schemeClr val="dk1"/>
              </a:buClr>
              <a:buSzPts val="1100"/>
              <a:buFont typeface="Arial"/>
              <a:buNone/>
            </a:pPr>
            <a:endParaRPr sz="1000" i="0" u="none" dirty="0"/>
          </a:p>
          <a:p>
            <a:pPr marL="0" marR="0" lvl="0" indent="0" algn="l" rtl="0">
              <a:lnSpc>
                <a:spcPct val="90000"/>
              </a:lnSpc>
              <a:spcBef>
                <a:spcPts val="600"/>
              </a:spcBef>
              <a:spcAft>
                <a:spcPts val="0"/>
              </a:spcAft>
              <a:buClr>
                <a:schemeClr val="dk1"/>
              </a:buClr>
              <a:buSzPts val="1100"/>
              <a:buFont typeface="Arial"/>
              <a:buNone/>
            </a:pPr>
            <a:r>
              <a:rPr lang="en-US" sz="1000" i="0" u="none" dirty="0"/>
              <a:t>Not only do women face challenges in obtaining these positions, they also experience pushback and resistance to serving in these positions. </a:t>
            </a:r>
            <a:endParaRPr dirty="0"/>
          </a:p>
          <a:p>
            <a:pPr marL="0" marR="0" lvl="0" indent="0" algn="l" rtl="0">
              <a:lnSpc>
                <a:spcPct val="90000"/>
              </a:lnSpc>
              <a:spcBef>
                <a:spcPts val="600"/>
              </a:spcBef>
              <a:spcAft>
                <a:spcPts val="0"/>
              </a:spcAft>
              <a:buClr>
                <a:schemeClr val="dk1"/>
              </a:buClr>
              <a:buSzPts val="1100"/>
              <a:buFont typeface="Arial"/>
              <a:buNone/>
            </a:pPr>
            <a:endParaRPr sz="1000" i="0" u="none" dirty="0">
              <a:solidFill>
                <a:schemeClr val="dk1"/>
              </a:solidFill>
            </a:endParaRPr>
          </a:p>
          <a:p>
            <a:pPr marL="0" marR="0" lvl="0" indent="0" algn="l" rtl="0">
              <a:lnSpc>
                <a:spcPct val="90000"/>
              </a:lnSpc>
              <a:spcBef>
                <a:spcPts val="600"/>
              </a:spcBef>
              <a:spcAft>
                <a:spcPts val="0"/>
              </a:spcAft>
              <a:buClr>
                <a:schemeClr val="dk1"/>
              </a:buClr>
              <a:buSzPts val="1100"/>
              <a:buFont typeface="Arial"/>
              <a:buNone/>
            </a:pPr>
            <a:r>
              <a:rPr lang="en-US" sz="1000" i="0" u="none" dirty="0">
                <a:solidFill>
                  <a:schemeClr val="dk1"/>
                </a:solidFill>
              </a:rPr>
              <a:t>One study found that w</a:t>
            </a:r>
            <a:r>
              <a:rPr lang="en-US" sz="1000" dirty="0">
                <a:solidFill>
                  <a:schemeClr val="dk1"/>
                </a:solidFill>
              </a:rPr>
              <a:t>hen people are asked to identify the leader of a group from a picture of men sitting around an oval table, they almost always chose the man sitting at the head. When shown an identical picture except with a woman sitting at the head, people usually choose one of the men sitting on the side of the table (Porter, Lindauer Geis, &amp; Jennings, 1983). Thus, women clearly face barriers to being perceived as leaders</a:t>
            </a:r>
            <a:r>
              <a:rPr lang="en-US" sz="1200" dirty="0">
                <a:solidFill>
                  <a:schemeClr val="dk1"/>
                </a:solidFill>
              </a:rPr>
              <a:t>.</a:t>
            </a:r>
            <a:r>
              <a:rPr lang="en-US" dirty="0"/>
              <a:t> </a:t>
            </a:r>
            <a:endParaRPr dirty="0"/>
          </a:p>
        </p:txBody>
      </p:sp>
      <p:sp>
        <p:nvSpPr>
          <p:cNvPr id="333" name="Google Shape;333;p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r>
              <a:rPr lang="en-US" sz="1000" i="0" u="none" dirty="0">
                <a:solidFill>
                  <a:srgbClr val="3F3F3F"/>
                </a:solidFill>
              </a:rPr>
              <a:t>Within engineering, The Society of Women Engineers found that although women account for 20% of engineering school graduates, they only make up 11% of practicing engineers. Thirty percent of the women who left cited hostile workplace climates as a primary motivating factor. </a:t>
            </a:r>
            <a:endParaRPr i="0" u="none" dirty="0"/>
          </a:p>
        </p:txBody>
      </p:sp>
      <p:sp>
        <p:nvSpPr>
          <p:cNvPr id="341" name="Google Shape;341;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0"/>
              </a:spcBef>
              <a:spcAft>
                <a:spcPts val="0"/>
              </a:spcAft>
              <a:buSzPts val="1400"/>
              <a:buNone/>
            </a:pPr>
            <a:endParaRPr u="sng" dirty="0"/>
          </a:p>
          <a:p>
            <a:pPr marL="457200" lvl="0" indent="-228600" algn="l" rtl="0">
              <a:lnSpc>
                <a:spcPct val="100000"/>
              </a:lnSpc>
              <a:spcBef>
                <a:spcPts val="0"/>
              </a:spcBef>
              <a:spcAft>
                <a:spcPts val="0"/>
              </a:spcAft>
              <a:buSzPts val="1400"/>
              <a:buNone/>
            </a:pPr>
            <a:r>
              <a:rPr lang="en-US" dirty="0"/>
              <a:t>Source: </a:t>
            </a:r>
            <a:r>
              <a:rPr lang="en-US" sz="1200" b="0" i="0" u="sng" strike="noStrike" cap="none"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@HOTHOB69</a:t>
            </a:r>
            <a:endParaRPr dirty="0"/>
          </a:p>
          <a:p>
            <a:pPr marL="457200" lvl="0" indent="-228600" algn="l" rtl="0">
              <a:lnSpc>
                <a:spcPct val="100000"/>
              </a:lnSpc>
              <a:spcBef>
                <a:spcPts val="0"/>
              </a:spcBef>
              <a:spcAft>
                <a:spcPts val="0"/>
              </a:spcAft>
              <a:buSzPts val="1400"/>
              <a:buNone/>
            </a:pPr>
            <a:r>
              <a:rPr lang="en-US" dirty="0"/>
              <a:t>Source: </a:t>
            </a:r>
            <a:r>
              <a:rPr lang="en-US" sz="1200" b="0" i="0" u="sng" strike="noStrike" cap="none"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@kearradancie</a:t>
            </a:r>
            <a:endParaRPr sz="1200" b="0" i="0" u="sng" strike="noStrike" cap="none"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endParaRPr>
          </a:p>
          <a:p>
            <a:pPr marL="457200" lvl="0" indent="-228600" algn="l" rtl="0">
              <a:lnSpc>
                <a:spcPct val="100000"/>
              </a:lnSpc>
              <a:spcBef>
                <a:spcPts val="0"/>
              </a:spcBef>
              <a:spcAft>
                <a:spcPts val="0"/>
              </a:spcAft>
              <a:buSzPts val="1400"/>
              <a:buNone/>
            </a:pPr>
            <a:r>
              <a:rPr lang="en-US" sz="1200" b="0" i="0" u="sng" strike="noStrike" cap="none"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Source: @amyrejo000</a:t>
            </a:r>
            <a:endParaRPr dirty="0"/>
          </a:p>
          <a:p>
            <a:pPr marL="457200" lvl="0" indent="-228600" algn="l" rtl="0">
              <a:lnSpc>
                <a:spcPct val="100000"/>
              </a:lnSpc>
              <a:spcBef>
                <a:spcPts val="0"/>
              </a:spcBef>
              <a:spcAft>
                <a:spcPts val="0"/>
              </a:spcAft>
              <a:buSzPts val="1400"/>
              <a:buNone/>
            </a:pPr>
            <a:r>
              <a:rPr lang="en-US" sz="1200" b="0" i="0" u="sng" strike="noStrike" cap="none"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Source: @Aesops_Statue</a:t>
            </a:r>
            <a:endParaRPr sz="1200" b="0" i="0" u="sng" strike="noStrike" cap="none"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endParaRPr>
          </a:p>
          <a:p>
            <a:pPr marL="457200" marR="0" lvl="0" indent="-228600" algn="l" rtl="0">
              <a:lnSpc>
                <a:spcPct val="100000"/>
              </a:lnSpc>
              <a:spcBef>
                <a:spcPts val="0"/>
              </a:spcBef>
              <a:spcAft>
                <a:spcPts val="0"/>
              </a:spcAft>
              <a:buClr>
                <a:srgbClr val="000000"/>
              </a:buClr>
              <a:buSzPts val="1400"/>
              <a:buFont typeface="Arial"/>
              <a:buNone/>
            </a:pPr>
            <a:br>
              <a:rPr lang="en-US" dirty="0"/>
            </a:br>
            <a:br>
              <a:rPr lang="en-US" dirty="0"/>
            </a:br>
            <a:endParaRPr dirty="0"/>
          </a:p>
        </p:txBody>
      </p:sp>
      <p:sp>
        <p:nvSpPr>
          <p:cNvPr id="360" name="Google Shape;360;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r>
              <a:rPr lang="en-US" u="sng" dirty="0">
                <a:solidFill>
                  <a:schemeClr val="hlink"/>
                </a:solidFill>
                <a:hlinkClick r:id="rId3"/>
              </a:rPr>
              <a:t>https://youtu.be/D8GnyQppSYo</a:t>
            </a:r>
            <a:r>
              <a:rPr lang="en-US" dirty="0"/>
              <a:t> - (1:15 to the end)</a:t>
            </a:r>
            <a:endParaRPr dirty="0"/>
          </a:p>
          <a:p>
            <a:pPr marL="0" marR="0" lvl="0" indent="0" algn="l" rtl="0">
              <a:lnSpc>
                <a:spcPct val="100000"/>
              </a:lnSpc>
              <a:spcBef>
                <a:spcPts val="400"/>
              </a:spcBef>
              <a:spcAft>
                <a:spcPts val="0"/>
              </a:spcAft>
              <a:buClr>
                <a:srgbClr val="000000"/>
              </a:buClr>
              <a:buSzPts val="1400"/>
              <a:buFont typeface="Arial"/>
              <a:buNone/>
            </a:pPr>
            <a:endParaRPr dirty="0"/>
          </a:p>
        </p:txBody>
      </p:sp>
      <p:sp>
        <p:nvSpPr>
          <p:cNvPr id="367" name="Google Shape;367;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13</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Arial"/>
                <a:ea typeface="Arial"/>
                <a:cs typeface="Arial"/>
                <a:sym typeface="Arial"/>
              </a:rPr>
              <a:t>Almost half of all current scientists and engineers are white men.  People of color and women are underrepresented, and women of color are especially lacking in these fields. This is likely due to the combination of barriers previously discussed, as well as the intersectional oppressions faced by these groups.</a:t>
            </a:r>
            <a:endParaRPr sz="1200" b="0" i="0" u="none" strike="noStrike" cap="none">
              <a:solidFill>
                <a:schemeClr val="dk1"/>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Arial"/>
                <a:ea typeface="Arial"/>
                <a:cs typeface="Arial"/>
                <a:sym typeface="Arial"/>
              </a:rPr>
              <a:t>Source: </a:t>
            </a:r>
            <a:r>
              <a:rPr lang="en-US" u="sng">
                <a:solidFill>
                  <a:schemeClr val="hlink"/>
                </a:solidFill>
                <a:hlinkClick r:id="rId3"/>
              </a:rPr>
              <a:t>https://www.nsf.gov/statistics/2017/nsf17310/digest/occupation/overall.cfm</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374" name="Google Shape;374;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e5915f3872_0_28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ge5915f3872_0_28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89" name="Google Shape;389;ge5915f3872_0_28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15</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
        <p:nvSpPr>
          <p:cNvPr id="248" name="Google Shape;24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9" name="Google Shape;24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300">
              <a:latin typeface="Trebuchet MS"/>
              <a:ea typeface="Trebuchet MS"/>
              <a:cs typeface="Trebuchet MS"/>
              <a:sym typeface="Trebuchet MS"/>
            </a:endParaRPr>
          </a:p>
        </p:txBody>
      </p:sp>
    </p:spTree>
    <p:extLst>
      <p:ext uri="{BB962C8B-B14F-4D97-AF65-F5344CB8AC3E}">
        <p14:creationId xmlns:p14="http://schemas.microsoft.com/office/powerpoint/2010/main" val="2614459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eb169f773a_0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geb169f773a_0_1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dirty="0">
                <a:highlight>
                  <a:schemeClr val="lt1"/>
                </a:highlight>
              </a:rPr>
              <a:t>Sexual harassment has been defined by the Equal Employment Opportunity </a:t>
            </a:r>
            <a:r>
              <a:rPr lang="en-US" dirty="0" err="1">
                <a:highlight>
                  <a:schemeClr val="lt1"/>
                </a:highlight>
              </a:rPr>
              <a:t>Comission</a:t>
            </a:r>
            <a:r>
              <a:rPr lang="en-US" dirty="0">
                <a:highlight>
                  <a:schemeClr val="lt1"/>
                </a:highlight>
              </a:rPr>
              <a:t> as ‘unwelcome sexual advances, requests for sexual favors, and other verbal or physical harassment of a sexual nature’. While sexual harassment commonly happens to women, anyone can be a victim of sexual harassment. </a:t>
            </a:r>
            <a:endParaRPr dirty="0"/>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r>
              <a:rPr lang="en-US" dirty="0"/>
              <a:t>Harassment is unwelcome and undesired. While people are aware that sexual coercion and unwanted physical touch are forms of sexual harassment, they may not know that pressuring someone for a date, making remarks about a persons body, sexual orientation, or appearance and sexual jokes can all be forms of sexual harassment. Sexual Harassment can occur in a variety of different ways- </a:t>
            </a:r>
            <a:endParaRPr dirty="0"/>
          </a:p>
          <a:p>
            <a:pPr marL="0" lvl="0" indent="0" algn="l" rtl="0">
              <a:lnSpc>
                <a:spcPct val="100000"/>
              </a:lnSpc>
              <a:spcBef>
                <a:spcPts val="0"/>
              </a:spcBef>
              <a:spcAft>
                <a:spcPts val="0"/>
              </a:spcAft>
              <a:buClr>
                <a:schemeClr val="dk1"/>
              </a:buClr>
              <a:buSzPts val="1400"/>
              <a:buFont typeface="Arial"/>
              <a:buNone/>
            </a:pPr>
            <a:endParaRPr dirty="0"/>
          </a:p>
          <a:p>
            <a:pPr marL="0" lvl="0" indent="457200" algn="l" rtl="0">
              <a:lnSpc>
                <a:spcPct val="100000"/>
              </a:lnSpc>
              <a:spcBef>
                <a:spcPts val="0"/>
              </a:spcBef>
              <a:spcAft>
                <a:spcPts val="0"/>
              </a:spcAft>
              <a:buClr>
                <a:schemeClr val="dk1"/>
              </a:buClr>
              <a:buSzPts val="1400"/>
              <a:buFont typeface="Arial"/>
              <a:buNone/>
            </a:pPr>
            <a:r>
              <a:rPr lang="en-US" dirty="0"/>
              <a:t>Verbal -  Sexual teasing or jokes (Even if they are not targeting individuals within the organization), asking someone out repeatedly, using demeaning or gender-based language and insults (Ex. Babe, sexy, slut), and inappropriate comments about someone’s body</a:t>
            </a:r>
            <a:endParaRPr dirty="0"/>
          </a:p>
          <a:p>
            <a:pPr marL="0" lvl="0" indent="457200" algn="l" rtl="0">
              <a:lnSpc>
                <a:spcPct val="100000"/>
              </a:lnSpc>
              <a:spcBef>
                <a:spcPts val="0"/>
              </a:spcBef>
              <a:spcAft>
                <a:spcPts val="0"/>
              </a:spcAft>
              <a:buClr>
                <a:schemeClr val="dk1"/>
              </a:buClr>
              <a:buSzPts val="1400"/>
              <a:buFont typeface="Arial"/>
              <a:buNone/>
            </a:pPr>
            <a:r>
              <a:rPr lang="en-US" dirty="0"/>
              <a:t>Nonverbal - Leering, stalking, derogatory gestures Ex. “At one </a:t>
            </a:r>
            <a:r>
              <a:rPr lang="en-US" dirty="0" err="1"/>
              <a:t>hackathon</a:t>
            </a:r>
            <a:r>
              <a:rPr lang="en-US" dirty="0"/>
              <a:t>, while most of us were in the office late one night and on a video call to someone working remotely, one of the women at the company took time to present her work of the evening. During this, a male coworker (who no longer works at the company) decided to make lewd sexual gestures behind her, as a joke to the remote coworker on the video call.”</a:t>
            </a:r>
            <a:endParaRPr dirty="0"/>
          </a:p>
          <a:p>
            <a:pPr marL="0" lvl="0" indent="457200" algn="l" rtl="0">
              <a:lnSpc>
                <a:spcPct val="100000"/>
              </a:lnSpc>
              <a:spcBef>
                <a:spcPts val="0"/>
              </a:spcBef>
              <a:spcAft>
                <a:spcPts val="0"/>
              </a:spcAft>
              <a:buClr>
                <a:schemeClr val="dk1"/>
              </a:buClr>
              <a:buSzPts val="1400"/>
              <a:buFont typeface="Arial"/>
              <a:buNone/>
            </a:pPr>
            <a:r>
              <a:rPr lang="en-US" dirty="0"/>
              <a:t>Visual </a:t>
            </a:r>
            <a:r>
              <a:rPr lang="mr-IN" dirty="0"/>
              <a:t>–</a:t>
            </a:r>
            <a:r>
              <a:rPr lang="en-US" dirty="0"/>
              <a:t> sexually explicit pictures,</a:t>
            </a:r>
            <a:r>
              <a:rPr lang="en-US" baseline="0" dirty="0"/>
              <a:t> comics, emails, or texts</a:t>
            </a:r>
            <a:endParaRPr dirty="0"/>
          </a:p>
          <a:p>
            <a:pPr marL="0" lvl="0" indent="457200" algn="l" rtl="0">
              <a:lnSpc>
                <a:spcPct val="100000"/>
              </a:lnSpc>
              <a:spcBef>
                <a:spcPts val="0"/>
              </a:spcBef>
              <a:spcAft>
                <a:spcPts val="0"/>
              </a:spcAft>
              <a:buClr>
                <a:schemeClr val="dk1"/>
              </a:buClr>
              <a:buSzPts val="1400"/>
              <a:buFont typeface="Arial"/>
              <a:buNone/>
            </a:pPr>
            <a:r>
              <a:rPr lang="en-US" dirty="0"/>
              <a:t>Physical </a:t>
            </a:r>
            <a:r>
              <a:rPr lang="mr-IN" dirty="0"/>
              <a:t>–</a:t>
            </a:r>
            <a:r>
              <a:rPr lang="en-US" baseline="0" dirty="0"/>
              <a:t> </a:t>
            </a:r>
            <a:r>
              <a:rPr lang="en-US" dirty="0"/>
              <a:t>Groping, assault</a:t>
            </a:r>
            <a:endParaRPr dirty="0"/>
          </a:p>
          <a:p>
            <a:pPr marL="0" lvl="0" indent="457200" algn="l" rtl="0">
              <a:lnSpc>
                <a:spcPct val="100000"/>
              </a:lnSpc>
              <a:spcBef>
                <a:spcPts val="0"/>
              </a:spcBef>
              <a:spcAft>
                <a:spcPts val="0"/>
              </a:spcAft>
              <a:buClr>
                <a:schemeClr val="dk1"/>
              </a:buClr>
              <a:buSzPts val="1400"/>
              <a:buFont typeface="Arial"/>
              <a:buNone/>
            </a:pPr>
            <a:endParaRPr dirty="0"/>
          </a:p>
          <a:p>
            <a:pPr marL="0" lvl="0" indent="0" algn="l" rtl="0">
              <a:lnSpc>
                <a:spcPct val="115000"/>
              </a:lnSpc>
              <a:spcBef>
                <a:spcPts val="0"/>
              </a:spcBef>
              <a:spcAft>
                <a:spcPts val="0"/>
              </a:spcAft>
              <a:buSzPts val="1400"/>
              <a:buNone/>
            </a:pPr>
            <a:r>
              <a:rPr lang="en-US" dirty="0"/>
              <a:t>Sexual harassment is illegal when it creates a hostile working environment or when it is “pervasive and severe”. To be severe, harassment usually has to be more than an once-off instance (with the exceptions of severe behaviors like groping, overt sexual harassment, and instances with major power imbalances). If this “minor” incident is repeated over time it can severely affect your well-being and sense of safety in your environment. </a:t>
            </a:r>
            <a:endParaRPr dirty="0"/>
          </a:p>
          <a:p>
            <a:pPr marL="0" lvl="0" indent="0" algn="l" rtl="0">
              <a:lnSpc>
                <a:spcPct val="115000"/>
              </a:lnSpc>
              <a:spcBef>
                <a:spcPts val="0"/>
              </a:spcBef>
              <a:spcAft>
                <a:spcPts val="0"/>
              </a:spcAft>
              <a:buSzPts val="1400"/>
              <a:buNone/>
            </a:pPr>
            <a:endParaRPr dirty="0"/>
          </a:p>
          <a:p>
            <a:pPr marL="0" lvl="0" indent="0" algn="l" rtl="0">
              <a:lnSpc>
                <a:spcPct val="115000"/>
              </a:lnSpc>
              <a:spcBef>
                <a:spcPts val="0"/>
              </a:spcBef>
              <a:spcAft>
                <a:spcPts val="0"/>
              </a:spcAft>
              <a:buClr>
                <a:schemeClr val="dk1"/>
              </a:buClr>
              <a:buSzPts val="1400"/>
              <a:buFont typeface="Arial"/>
              <a:buNone/>
            </a:pPr>
            <a:r>
              <a:rPr lang="en-US" dirty="0"/>
              <a:t>Next, we will discuss the two types of sexual harassment: Quid pro Quo and Hostile Work Environment</a:t>
            </a:r>
            <a:endParaRPr dirty="0"/>
          </a:p>
          <a:p>
            <a:pPr marL="0" lvl="0" indent="0" algn="l" rtl="0">
              <a:lnSpc>
                <a:spcPct val="100000"/>
              </a:lnSpc>
              <a:spcBef>
                <a:spcPts val="0"/>
              </a:spcBef>
              <a:spcAft>
                <a:spcPts val="0"/>
              </a:spcAft>
              <a:buClr>
                <a:srgbClr val="500000"/>
              </a:buClr>
              <a:buSzPts val="1100"/>
              <a:buFont typeface="Arial"/>
              <a:buNone/>
            </a:pPr>
            <a:endParaRPr dirty="0"/>
          </a:p>
          <a:p>
            <a:pPr marL="0" lvl="0" indent="0" algn="l" rtl="0">
              <a:lnSpc>
                <a:spcPct val="100000"/>
              </a:lnSpc>
              <a:spcBef>
                <a:spcPts val="0"/>
              </a:spcBef>
              <a:spcAft>
                <a:spcPts val="0"/>
              </a:spcAft>
              <a:buSzPts val="1400"/>
              <a:buNone/>
            </a:pPr>
            <a:r>
              <a:rPr lang="en-US" dirty="0"/>
              <a:t>Source: National Academies of Sciences, Engineering, and Medicine. (2018).</a:t>
            </a:r>
            <a:r>
              <a:rPr lang="en-US" i="1" dirty="0"/>
              <a:t> Sexual harassment of women: climate, culture, and consequences in academic sciences, engineering, and medicine. </a:t>
            </a:r>
            <a:r>
              <a:rPr lang="en-US" dirty="0"/>
              <a:t>National Academies Press.</a:t>
            </a:r>
            <a:endParaRPr dirty="0"/>
          </a:p>
          <a:p>
            <a:pPr marL="0" lvl="0" indent="0" algn="l" rtl="0">
              <a:lnSpc>
                <a:spcPct val="115000"/>
              </a:lnSpc>
              <a:spcBef>
                <a:spcPts val="0"/>
              </a:spcBef>
              <a:spcAft>
                <a:spcPts val="0"/>
              </a:spcAft>
              <a:buSzPts val="1400"/>
              <a:buNone/>
            </a:pPr>
            <a:r>
              <a:rPr lang="en-US" dirty="0"/>
              <a:t>Sources: Raj A, Johns NE, Jose R. Gender Parity at Work and Its Association With Workplace Sexual Harassment. Workplace Health </a:t>
            </a:r>
            <a:r>
              <a:rPr lang="en-US" dirty="0" err="1"/>
              <a:t>Saf</a:t>
            </a:r>
            <a:r>
              <a:rPr lang="en-US" dirty="0"/>
              <a:t>. 2020 Jun;68(6):279-292. </a:t>
            </a:r>
            <a:r>
              <a:rPr lang="en-US" dirty="0" err="1"/>
              <a:t>doi</a:t>
            </a:r>
            <a:r>
              <a:rPr lang="en-US" dirty="0"/>
              <a:t>: 10.1177/2165079919900793. </a:t>
            </a:r>
            <a:r>
              <a:rPr lang="en-US" dirty="0" err="1"/>
              <a:t>Epub</a:t>
            </a:r>
            <a:r>
              <a:rPr lang="en-US" dirty="0"/>
              <a:t> 2020 Mar 17. PMID: 32183607.</a:t>
            </a:r>
            <a:endParaRPr dirty="0"/>
          </a:p>
          <a:p>
            <a:pPr marL="0" lvl="0" indent="0" algn="l" rtl="0">
              <a:lnSpc>
                <a:spcPct val="115000"/>
              </a:lnSpc>
              <a:spcBef>
                <a:spcPts val="0"/>
              </a:spcBef>
              <a:spcAft>
                <a:spcPts val="0"/>
              </a:spcAft>
              <a:buSzPts val="1400"/>
              <a:buNone/>
            </a:pPr>
            <a:r>
              <a:rPr lang="en-US" dirty="0"/>
              <a:t>Hewlett, Sylvia A., Laura </a:t>
            </a:r>
            <a:r>
              <a:rPr lang="en-US" dirty="0" err="1"/>
              <a:t>Sherbin</a:t>
            </a:r>
            <a:r>
              <a:rPr lang="en-US" dirty="0"/>
              <a:t>, </a:t>
            </a:r>
            <a:r>
              <a:rPr lang="en-US" dirty="0" err="1"/>
              <a:t>Fabiola</a:t>
            </a:r>
            <a:r>
              <a:rPr lang="en-US" dirty="0"/>
              <a:t> </a:t>
            </a:r>
            <a:r>
              <a:rPr lang="en-US" dirty="0" err="1"/>
              <a:t>Dieudonne</a:t>
            </a:r>
            <a:r>
              <a:rPr lang="en-US" dirty="0"/>
              <a:t>, Christina </a:t>
            </a:r>
            <a:r>
              <a:rPr lang="en-US" dirty="0" err="1"/>
              <a:t>Fargnoli</a:t>
            </a:r>
            <a:r>
              <a:rPr lang="en-US" dirty="0"/>
              <a:t>, and Catherine </a:t>
            </a:r>
            <a:r>
              <a:rPr lang="en-US" dirty="0" err="1"/>
              <a:t>Fredman</a:t>
            </a:r>
            <a:r>
              <a:rPr lang="en-US" dirty="0"/>
              <a:t>. 2014. Athena Factor 2.0: Accelerating Female Talent in Science, Engineering and Technology. New York: Center for Talent Innovation. </a:t>
            </a:r>
            <a:endParaRPr dirty="0"/>
          </a:p>
          <a:p>
            <a:pPr marL="0" lvl="0" indent="0" algn="l" rtl="0">
              <a:lnSpc>
                <a:spcPct val="115000"/>
              </a:lnSpc>
              <a:spcBef>
                <a:spcPts val="0"/>
              </a:spcBef>
              <a:spcAft>
                <a:spcPts val="0"/>
              </a:spcAft>
              <a:buClr>
                <a:schemeClr val="dk1"/>
              </a:buClr>
              <a:buSzPts val="1100"/>
              <a:buFont typeface="Arial"/>
              <a:buNone/>
            </a:pPr>
            <a:endParaRPr dirty="0">
              <a:highlight>
                <a:srgbClr val="500000"/>
              </a:highlight>
            </a:endParaRP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SzPts val="1400"/>
              <a:buNone/>
            </a:pPr>
            <a:endParaRPr dirty="0"/>
          </a:p>
        </p:txBody>
      </p:sp>
      <p:sp>
        <p:nvSpPr>
          <p:cNvPr id="396" name="Google Shape;396;geb169f773a_0_1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eb169f773a_0_1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geb169f773a_0_1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dirty="0"/>
              <a:t>Quid Pro Quo harassment is probably the most form you are most familiar with. This occurs when the harasser (Usually a supervisor) asks for a sexual favor as condition for something. This can occur as a trade of sexual favors for a benefit “If you go out with me I can recommend you for that promotion” or a threat “If you don’t go out with me I’ll reduce your hours”.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90000"/>
              </a:lnSpc>
              <a:spcBef>
                <a:spcPts val="0"/>
              </a:spcBef>
              <a:spcAft>
                <a:spcPts val="0"/>
              </a:spcAft>
              <a:buSzPts val="1400"/>
              <a:buNone/>
            </a:pPr>
            <a:r>
              <a:rPr lang="en-US" dirty="0">
                <a:highlight>
                  <a:schemeClr val="lt1"/>
                </a:highlight>
              </a:rPr>
              <a:t>The second type of sexual harassment is called a Hostile Work Environment. A hostile work environment can occur as a result of a single aggressive incident but more often is a series of smaller, more “minor” incidents taking place over a series of time. This doesn’t have to involve a person in a position of authority and frequently involves multiple parties. </a:t>
            </a:r>
          </a:p>
          <a:p>
            <a:pPr marL="0" lvl="0" indent="0" algn="l" rtl="0">
              <a:lnSpc>
                <a:spcPct val="90000"/>
              </a:lnSpc>
              <a:spcBef>
                <a:spcPts val="0"/>
              </a:spcBef>
              <a:spcAft>
                <a:spcPts val="0"/>
              </a:spcAft>
              <a:buSzPts val="1400"/>
              <a:buNone/>
            </a:pPr>
            <a:endParaRPr dirty="0"/>
          </a:p>
          <a:p>
            <a:pPr marL="0" lvl="0" indent="0" algn="l" rtl="0">
              <a:lnSpc>
                <a:spcPct val="100000"/>
              </a:lnSpc>
              <a:spcBef>
                <a:spcPts val="0"/>
              </a:spcBef>
              <a:spcAft>
                <a:spcPts val="0"/>
              </a:spcAft>
              <a:buClr>
                <a:srgbClr val="500000"/>
              </a:buClr>
              <a:buSzPts val="1400"/>
              <a:buFont typeface="Arial"/>
              <a:buNone/>
            </a:pPr>
            <a:endParaRPr dirty="0"/>
          </a:p>
          <a:p>
            <a:pPr marL="0" lvl="0" indent="0" algn="l" rtl="0">
              <a:lnSpc>
                <a:spcPct val="100000"/>
              </a:lnSpc>
              <a:spcBef>
                <a:spcPts val="0"/>
              </a:spcBef>
              <a:spcAft>
                <a:spcPts val="0"/>
              </a:spcAft>
              <a:buClr>
                <a:srgbClr val="500000"/>
              </a:buClr>
              <a:buSzPts val="1400"/>
              <a:buFont typeface="Arial"/>
              <a:buNone/>
            </a:pPr>
            <a:r>
              <a:rPr lang="en-US" dirty="0"/>
              <a:t>Sources: </a:t>
            </a:r>
            <a:endParaRPr dirty="0"/>
          </a:p>
          <a:p>
            <a:pPr marL="0" lvl="0" indent="0" algn="l" rtl="0">
              <a:lnSpc>
                <a:spcPct val="100000"/>
              </a:lnSpc>
              <a:spcBef>
                <a:spcPts val="0"/>
              </a:spcBef>
              <a:spcAft>
                <a:spcPts val="0"/>
              </a:spcAft>
              <a:buClr>
                <a:srgbClr val="500000"/>
              </a:buClr>
              <a:buSzPts val="1400"/>
              <a:buFont typeface="Arial"/>
              <a:buNone/>
            </a:pPr>
            <a:r>
              <a:rPr lang="en-US" dirty="0"/>
              <a:t>National Academies of Sciences, Engineering, and Medicine. (2018).</a:t>
            </a:r>
            <a:r>
              <a:rPr lang="en-US" i="1" dirty="0"/>
              <a:t> Sexual harassment of women: climate, culture, and consequences in academic sciences, engineering, and medicine. </a:t>
            </a:r>
            <a:r>
              <a:rPr lang="en-US" dirty="0"/>
              <a:t>National Academies Press.</a:t>
            </a:r>
            <a:endParaRPr dirty="0"/>
          </a:p>
          <a:p>
            <a:pPr marL="0" lvl="0" indent="0" algn="l" rtl="0">
              <a:lnSpc>
                <a:spcPct val="100000"/>
              </a:lnSpc>
              <a:spcBef>
                <a:spcPts val="0"/>
              </a:spcBef>
              <a:spcAft>
                <a:spcPts val="0"/>
              </a:spcAft>
              <a:buClr>
                <a:srgbClr val="500000"/>
              </a:buClr>
              <a:buSzPts val="1400"/>
              <a:buFont typeface="Arial"/>
              <a:buNone/>
            </a:pPr>
            <a:r>
              <a:rPr lang="en-US" dirty="0"/>
              <a:t>del Carmen Herrera, M., Herrera, A., &amp; </a:t>
            </a:r>
            <a:r>
              <a:rPr lang="en-US" dirty="0" err="1"/>
              <a:t>Expósito</a:t>
            </a:r>
            <a:r>
              <a:rPr lang="en-US" dirty="0"/>
              <a:t>, F. (2017). To confront versus not to confront: Women's perception of sexual harassment. </a:t>
            </a:r>
            <a:r>
              <a:rPr lang="en-US" i="1" dirty="0"/>
              <a:t>European journal of psychology applied to legal context</a:t>
            </a:r>
            <a:r>
              <a:rPr lang="en-US" dirty="0"/>
              <a:t>, </a:t>
            </a:r>
            <a:r>
              <a:rPr lang="en-US" i="1" dirty="0"/>
              <a:t>10</a:t>
            </a:r>
            <a:r>
              <a:rPr lang="en-US" dirty="0"/>
              <a:t>(1), 1-7.</a:t>
            </a:r>
            <a:endParaRPr dirty="0"/>
          </a:p>
          <a:p>
            <a:pPr marL="0" lvl="0" indent="0" algn="l" rtl="0">
              <a:lnSpc>
                <a:spcPct val="100000"/>
              </a:lnSpc>
              <a:spcBef>
                <a:spcPts val="0"/>
              </a:spcBef>
              <a:spcAft>
                <a:spcPts val="0"/>
              </a:spcAft>
              <a:buClr>
                <a:srgbClr val="500000"/>
              </a:buClr>
              <a:buSzPts val="1400"/>
              <a:buFont typeface="Arial"/>
              <a:buNone/>
            </a:pPr>
            <a:r>
              <a:rPr lang="en-US" u="sng" dirty="0">
                <a:solidFill>
                  <a:schemeClr val="hlink"/>
                </a:solidFill>
                <a:hlinkClick r:id="rId3"/>
              </a:rPr>
              <a:t>https://www.womenshistory.org/articles/real-women-north-country</a:t>
            </a:r>
            <a:endParaRPr dirty="0"/>
          </a:p>
          <a:p>
            <a:pPr marL="0" lvl="0" indent="0" algn="l" rtl="0">
              <a:lnSpc>
                <a:spcPct val="100000"/>
              </a:lnSpc>
              <a:spcBef>
                <a:spcPts val="0"/>
              </a:spcBef>
              <a:spcAft>
                <a:spcPts val="0"/>
              </a:spcAft>
              <a:buClr>
                <a:srgbClr val="500000"/>
              </a:buClr>
              <a:buSzPts val="1400"/>
              <a:buFont typeface="Arial"/>
              <a:buNone/>
            </a:pPr>
            <a:r>
              <a:rPr lang="en-US" dirty="0">
                <a:highlight>
                  <a:schemeClr val="lt1"/>
                </a:highlight>
              </a:rPr>
              <a:t>https://</a:t>
            </a:r>
            <a:r>
              <a:rPr lang="en-US" dirty="0" err="1">
                <a:highlight>
                  <a:schemeClr val="lt1"/>
                </a:highlight>
              </a:rPr>
              <a:t>law.justia.com</a:t>
            </a:r>
            <a:r>
              <a:rPr lang="en-US" dirty="0">
                <a:highlight>
                  <a:schemeClr val="lt1"/>
                </a:highlight>
              </a:rPr>
              <a:t>/cases/federal/district-courts/</a:t>
            </a:r>
            <a:r>
              <a:rPr lang="en-US" dirty="0" err="1">
                <a:highlight>
                  <a:schemeClr val="lt1"/>
                </a:highlight>
              </a:rPr>
              <a:t>FSupp</a:t>
            </a:r>
            <a:r>
              <a:rPr lang="en-US" dirty="0">
                <a:highlight>
                  <a:schemeClr val="lt1"/>
                </a:highlight>
              </a:rPr>
              <a:t>/824/847/1460561/</a:t>
            </a:r>
            <a:endParaRPr dirty="0">
              <a:highlight>
                <a:schemeClr val="lt1"/>
              </a:highlight>
            </a:endParaRPr>
          </a:p>
          <a:p>
            <a:pPr marL="0" lvl="0" indent="0" algn="l" rtl="0">
              <a:lnSpc>
                <a:spcPct val="100000"/>
              </a:lnSpc>
              <a:spcBef>
                <a:spcPts val="0"/>
              </a:spcBef>
              <a:spcAft>
                <a:spcPts val="0"/>
              </a:spcAft>
              <a:buClr>
                <a:schemeClr val="dk1"/>
              </a:buClr>
              <a:buSzPts val="1400"/>
              <a:buFont typeface="Arial"/>
              <a:buNone/>
            </a:pPr>
            <a:r>
              <a:rPr lang="en-US" dirty="0"/>
              <a:t>https://</a:t>
            </a:r>
            <a:r>
              <a:rPr lang="en-US" dirty="0" err="1"/>
              <a:t>www.sexualharassmenttraining.com</a:t>
            </a:r>
            <a:r>
              <a:rPr lang="en-US" dirty="0"/>
              <a:t>/blog/detail/13/what-is-quid-pro-quo-and-hostile-work-environment-sexual-harassment</a:t>
            </a:r>
            <a:endParaRPr sz="2300" dirty="0"/>
          </a:p>
        </p:txBody>
      </p:sp>
      <p:sp>
        <p:nvSpPr>
          <p:cNvPr id="404" name="Google Shape;404;geb169f773a_0_1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e83c1eab05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ge83c1eab05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400" dirty="0"/>
              <a:t>Next, we’re going to do an exercise on identifying sexual harassment in the workplace. For each scenario, write down whether you think it is Quid pro Quo harassment, Hostile Work Environment harassment, or neither. Afterwards, we’ll discuss why each scenario is or isn’t a form of sexual harassment. [Read each scenario </a:t>
            </a:r>
            <a:r>
              <a:rPr lang="en-US" sz="1400" dirty="0" err="1"/>
              <a:t>outloud</a:t>
            </a:r>
            <a:r>
              <a:rPr lang="en-US" sz="1400" dirty="0"/>
              <a:t>] </a:t>
            </a:r>
            <a:endParaRPr sz="1400" dirty="0"/>
          </a:p>
          <a:p>
            <a:pPr marL="0" lvl="0" indent="0" algn="l" rtl="0">
              <a:lnSpc>
                <a:spcPct val="100000"/>
              </a:lnSpc>
              <a:spcBef>
                <a:spcPts val="0"/>
              </a:spcBef>
              <a:spcAft>
                <a:spcPts val="0"/>
              </a:spcAft>
              <a:buClr>
                <a:schemeClr val="dk1"/>
              </a:buClr>
              <a:buSzPts val="1100"/>
              <a:buFont typeface="Arial"/>
              <a:buNone/>
            </a:pPr>
            <a:endParaRPr sz="1400" dirty="0"/>
          </a:p>
          <a:p>
            <a:pPr marL="457200" lvl="0" indent="-317500" algn="l" rtl="0">
              <a:lnSpc>
                <a:spcPct val="200000"/>
              </a:lnSpc>
              <a:spcBef>
                <a:spcPts val="0"/>
              </a:spcBef>
              <a:spcAft>
                <a:spcPts val="0"/>
              </a:spcAft>
              <a:buClr>
                <a:schemeClr val="dk1"/>
              </a:buClr>
              <a:buSzPts val="1400"/>
              <a:buAutoNum type="arabicPeriod"/>
            </a:pPr>
            <a:r>
              <a:rPr lang="en-US" sz="1400" b="1" dirty="0"/>
              <a:t>Hostile Work Environment </a:t>
            </a:r>
            <a:r>
              <a:rPr lang="en-US" sz="1400" dirty="0"/>
              <a:t>Work is not the place for sexual jokes, remarks, or comments. This individual incident is sexual harassment. </a:t>
            </a:r>
            <a:endParaRPr sz="1400" dirty="0"/>
          </a:p>
          <a:p>
            <a:pPr marL="457200" lvl="0" indent="-317500" algn="l" rtl="0">
              <a:lnSpc>
                <a:spcPct val="200000"/>
              </a:lnSpc>
              <a:spcBef>
                <a:spcPts val="0"/>
              </a:spcBef>
              <a:spcAft>
                <a:spcPts val="0"/>
              </a:spcAft>
              <a:buClr>
                <a:schemeClr val="dk1"/>
              </a:buClr>
              <a:buSzPts val="1400"/>
              <a:buAutoNum type="arabicPeriod"/>
            </a:pPr>
            <a:r>
              <a:rPr lang="en-US" sz="1400" b="1" dirty="0"/>
              <a:t>Not Sexual Harassment </a:t>
            </a:r>
            <a:r>
              <a:rPr lang="en-US" sz="1400" dirty="0"/>
              <a:t>This is not sexual harassment but rather an</a:t>
            </a:r>
            <a:r>
              <a:rPr lang="en-US" sz="1400" baseline="0" dirty="0"/>
              <a:t> example of sexism. Your coworker is </a:t>
            </a:r>
            <a:r>
              <a:rPr lang="en-US" sz="1400" dirty="0"/>
              <a:t>neither requesting sexual favors nor making remarks of a sexual nature. </a:t>
            </a:r>
            <a:endParaRPr sz="1400" dirty="0"/>
          </a:p>
          <a:p>
            <a:pPr marL="457200" lvl="0" indent="-317500" algn="l" rtl="0">
              <a:lnSpc>
                <a:spcPct val="200000"/>
              </a:lnSpc>
              <a:spcBef>
                <a:spcPts val="0"/>
              </a:spcBef>
              <a:spcAft>
                <a:spcPts val="0"/>
              </a:spcAft>
              <a:buClr>
                <a:schemeClr val="dk1"/>
              </a:buClr>
              <a:buSzPts val="1400"/>
              <a:buAutoNum type="arabicPeriod"/>
            </a:pPr>
            <a:r>
              <a:rPr lang="en-US" sz="1400" b="1" dirty="0"/>
              <a:t>Quid pro Quo Harassment </a:t>
            </a:r>
            <a:r>
              <a:rPr lang="en-US" sz="1400" dirty="0"/>
              <a:t>Even though the graduate student stopped when she declined, he is punishing her because she would not go out with him, making this Quid pro Quo harassment. </a:t>
            </a:r>
            <a:endParaRPr sz="1400" dirty="0"/>
          </a:p>
          <a:p>
            <a:pPr marL="457200" lvl="0" indent="-317500" algn="l" rtl="0">
              <a:lnSpc>
                <a:spcPct val="200000"/>
              </a:lnSpc>
              <a:spcBef>
                <a:spcPts val="0"/>
              </a:spcBef>
              <a:spcAft>
                <a:spcPts val="0"/>
              </a:spcAft>
              <a:buClr>
                <a:schemeClr val="dk1"/>
              </a:buClr>
              <a:buSzPts val="1400"/>
              <a:buAutoNum type="arabicPeriod"/>
            </a:pPr>
            <a:r>
              <a:rPr lang="en-US" sz="1400" b="1" dirty="0"/>
              <a:t>Hostile Work Environment </a:t>
            </a:r>
            <a:r>
              <a:rPr lang="en-US" sz="1400" dirty="0"/>
              <a:t>Sexual harassment is not always about attraction. Just because your co-worker is heterosexual doesn’t make this behavior okay. By engaging in this behavior, he is creating a hostile work environment.</a:t>
            </a:r>
            <a:endParaRPr sz="1400" dirty="0"/>
          </a:p>
          <a:p>
            <a:pPr marL="457200" lvl="0" indent="-317500" algn="l" rtl="0">
              <a:lnSpc>
                <a:spcPct val="200000"/>
              </a:lnSpc>
              <a:spcBef>
                <a:spcPts val="0"/>
              </a:spcBef>
              <a:spcAft>
                <a:spcPts val="0"/>
              </a:spcAft>
              <a:buClr>
                <a:schemeClr val="dk1"/>
              </a:buClr>
              <a:buSzPts val="1400"/>
              <a:buAutoNum type="arabicPeriod"/>
            </a:pPr>
            <a:r>
              <a:rPr lang="en-US" sz="1400" b="1" dirty="0"/>
              <a:t>Quid pro Quo Harassment </a:t>
            </a:r>
            <a:r>
              <a:rPr lang="en-US" sz="1400" dirty="0"/>
              <a:t>In this case, the manager seems</a:t>
            </a:r>
            <a:r>
              <a:rPr lang="en-US" sz="1400" baseline="0" dirty="0"/>
              <a:t> to be withholding benefits to his subordinate based turning down his advances. </a:t>
            </a:r>
            <a:r>
              <a:rPr lang="en-US" sz="1400" dirty="0"/>
              <a:t>This is Quid pro Quo harassment and should be reported. </a:t>
            </a:r>
            <a:endParaRPr sz="1400" dirty="0"/>
          </a:p>
          <a:p>
            <a:pPr marL="457200" lvl="0" indent="-317500" algn="l" rtl="0">
              <a:lnSpc>
                <a:spcPct val="200000"/>
              </a:lnSpc>
              <a:spcBef>
                <a:spcPts val="0"/>
              </a:spcBef>
              <a:spcAft>
                <a:spcPts val="0"/>
              </a:spcAft>
              <a:buClr>
                <a:schemeClr val="dk1"/>
              </a:buClr>
              <a:buSzPts val="1400"/>
              <a:buAutoNum type="arabicPeriod"/>
            </a:pPr>
            <a:r>
              <a:rPr lang="en-US" sz="1400" b="1" dirty="0"/>
              <a:t>Hostile Work Environment  </a:t>
            </a:r>
            <a:r>
              <a:rPr lang="en-US" sz="1400" dirty="0"/>
              <a:t>Even if nobody states they are uncomfortable, tolerating these jokes sends a message that sexual harassment is acceptable in your workplace. These instances do not have to be directed at a specific person to count as sexual harassment.</a:t>
            </a:r>
            <a:endParaRPr sz="1400" b="1" dirty="0"/>
          </a:p>
          <a:p>
            <a:pPr marL="457200" lvl="0" indent="-317500" algn="l" rtl="0">
              <a:lnSpc>
                <a:spcPct val="200000"/>
              </a:lnSpc>
              <a:spcBef>
                <a:spcPts val="0"/>
              </a:spcBef>
              <a:spcAft>
                <a:spcPts val="0"/>
              </a:spcAft>
              <a:buClr>
                <a:schemeClr val="dk1"/>
              </a:buClr>
              <a:buSzPts val="1400"/>
              <a:buAutoNum type="arabicPeriod"/>
            </a:pPr>
            <a:r>
              <a:rPr lang="en-US" sz="1400" b="1" dirty="0"/>
              <a:t>Not Sexual Harassment </a:t>
            </a:r>
            <a:r>
              <a:rPr lang="en-US" sz="1400" dirty="0"/>
              <a:t>Asking a co-worker on a date (in a polite way at an appropriate time) is not necessarily sexual harassment. This would be considered harassment</a:t>
            </a:r>
            <a:r>
              <a:rPr lang="en-US" sz="1400" baseline="0" dirty="0"/>
              <a:t> only if the coworker continually asks out or flirts with his colleague. </a:t>
            </a:r>
            <a:endParaRPr sz="1400" dirty="0"/>
          </a:p>
          <a:p>
            <a:pPr marL="457200" lvl="0" indent="-317500" algn="l" rtl="0">
              <a:lnSpc>
                <a:spcPct val="200000"/>
              </a:lnSpc>
              <a:spcBef>
                <a:spcPts val="0"/>
              </a:spcBef>
              <a:spcAft>
                <a:spcPts val="0"/>
              </a:spcAft>
              <a:buSzPts val="1400"/>
              <a:buAutoNum type="arabicPeriod"/>
            </a:pPr>
            <a:r>
              <a:rPr lang="en-US" sz="1400" b="1" dirty="0"/>
              <a:t>Hostile Work Environment </a:t>
            </a:r>
            <a:r>
              <a:rPr lang="en-US" sz="1400" dirty="0"/>
              <a:t>Discussions about your coworkers</a:t>
            </a:r>
            <a:r>
              <a:rPr lang="en-US" sz="1400" baseline="0" dirty="0"/>
              <a:t> </a:t>
            </a:r>
            <a:r>
              <a:rPr lang="en-US" sz="1400" dirty="0"/>
              <a:t>sex lives are inappropriate and should not occur in a workplace context. This is sexual harassment and creating a hostile work environment.</a:t>
            </a:r>
            <a:endParaRPr sz="1400" dirty="0"/>
          </a:p>
          <a:p>
            <a:pPr marL="0" lvl="0" indent="0" algn="l" rtl="0">
              <a:lnSpc>
                <a:spcPct val="200000"/>
              </a:lnSpc>
              <a:spcBef>
                <a:spcPts val="0"/>
              </a:spcBef>
              <a:spcAft>
                <a:spcPts val="0"/>
              </a:spcAft>
              <a:buClr>
                <a:schemeClr val="dk1"/>
              </a:buClr>
              <a:buSzPts val="1100"/>
              <a:buFont typeface="Arial"/>
              <a:buNone/>
            </a:pPr>
            <a:endParaRPr sz="1400" dirty="0"/>
          </a:p>
          <a:p>
            <a:pPr marL="0" lvl="0" indent="0" algn="l" rtl="0">
              <a:lnSpc>
                <a:spcPct val="200000"/>
              </a:lnSpc>
              <a:spcBef>
                <a:spcPts val="0"/>
              </a:spcBef>
              <a:spcAft>
                <a:spcPts val="0"/>
              </a:spcAft>
              <a:buClr>
                <a:schemeClr val="dk1"/>
              </a:buClr>
              <a:buSzPts val="1100"/>
              <a:buFont typeface="Arial"/>
              <a:buNone/>
            </a:pPr>
            <a:endParaRPr sz="1400" dirty="0"/>
          </a:p>
          <a:p>
            <a:pPr marL="0" lvl="0" indent="0" algn="l" rtl="0">
              <a:lnSpc>
                <a:spcPct val="200000"/>
              </a:lnSpc>
              <a:spcBef>
                <a:spcPts val="0"/>
              </a:spcBef>
              <a:spcAft>
                <a:spcPts val="0"/>
              </a:spcAft>
              <a:buClr>
                <a:schemeClr val="dk1"/>
              </a:buClr>
              <a:buSzPts val="1100"/>
              <a:buFont typeface="Arial"/>
              <a:buNone/>
            </a:pPr>
            <a:endParaRPr sz="1400" dirty="0"/>
          </a:p>
        </p:txBody>
      </p:sp>
      <p:sp>
        <p:nvSpPr>
          <p:cNvPr id="412" name="Google Shape;412;ge83c1eab05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71" name="Google Shape;17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t>Examples of Power Dynamics:</a:t>
            </a:r>
            <a:endParaRPr dirty="0"/>
          </a:p>
          <a:p>
            <a:pPr marL="0" lvl="0" indent="0" algn="l" rtl="0">
              <a:lnSpc>
                <a:spcPct val="100000"/>
              </a:lnSpc>
              <a:spcBef>
                <a:spcPts val="0"/>
              </a:spcBef>
              <a:spcAft>
                <a:spcPts val="0"/>
              </a:spcAft>
              <a:buSzPts val="1400"/>
              <a:buNone/>
            </a:pPr>
            <a:r>
              <a:rPr lang="en-US" dirty="0"/>
              <a:t>Position in organization or society, level of ability or privilege</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SzPts val="1400"/>
              <a:buNone/>
            </a:pPr>
            <a:r>
              <a:rPr lang="en-US" dirty="0"/>
              <a:t>There are several theories as to why people sexually harass. We often assume that sexual harassment occurs because harassers are attracted to their victims. However, the most supported theories are </a:t>
            </a:r>
            <a:r>
              <a:rPr lang="en-US" i="1" dirty="0"/>
              <a:t>power based</a:t>
            </a:r>
            <a:r>
              <a:rPr lang="en-US" dirty="0"/>
              <a:t>, meaning that harassers use sexual harassment as a way to gain or maintain power or because they feel entitled to harass because of their power. When we look at research, we find that people with lower power in society (such as gender, or sexual minorities) or organizations (such as</a:t>
            </a:r>
            <a:r>
              <a:rPr lang="en-US" baseline="0" dirty="0"/>
              <a:t> newly employed or lower </a:t>
            </a:r>
            <a:r>
              <a:rPr lang="en-US" dirty="0"/>
              <a:t>level employees) as well as those who violate societal norms (including gender nonconforming people and women in traditionally masculine fields) are more likely to experience sexual harassment. Additionally, because harassers often have power over those they harass, workers are less likely to confront someone about their behavior.</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r>
              <a:rPr lang="en-US" dirty="0"/>
              <a:t>Sources: </a:t>
            </a:r>
            <a:endParaRPr dirty="0"/>
          </a:p>
          <a:p>
            <a:pPr marL="0" lvl="0" indent="0" algn="l" rtl="0">
              <a:lnSpc>
                <a:spcPct val="100000"/>
              </a:lnSpc>
              <a:spcBef>
                <a:spcPts val="0"/>
              </a:spcBef>
              <a:spcAft>
                <a:spcPts val="0"/>
              </a:spcAft>
              <a:buClr>
                <a:schemeClr val="dk1"/>
              </a:buClr>
              <a:buSzPts val="1400"/>
              <a:buFont typeface="Arial"/>
              <a:buNone/>
            </a:pPr>
            <a:r>
              <a:rPr lang="en-US" sz="1050" dirty="0">
                <a:highlight>
                  <a:schemeClr val="lt1"/>
                </a:highlight>
              </a:rPr>
              <a:t>Burn, S. M. (2019). The Psychology of Sexual Harassment. </a:t>
            </a:r>
            <a:r>
              <a:rPr lang="en-US" sz="1050" i="1" dirty="0">
                <a:highlight>
                  <a:schemeClr val="lt1"/>
                </a:highlight>
              </a:rPr>
              <a:t>Teaching of Psychology</a:t>
            </a:r>
            <a:r>
              <a:rPr lang="en-US" sz="1050" dirty="0">
                <a:highlight>
                  <a:schemeClr val="lt1"/>
                </a:highlight>
              </a:rPr>
              <a:t>, </a:t>
            </a:r>
            <a:r>
              <a:rPr lang="en-US" sz="1050" i="1" dirty="0">
                <a:highlight>
                  <a:schemeClr val="lt1"/>
                </a:highlight>
              </a:rPr>
              <a:t>46</a:t>
            </a:r>
            <a:r>
              <a:rPr lang="en-US" sz="1050" dirty="0">
                <a:highlight>
                  <a:schemeClr val="lt1"/>
                </a:highlight>
              </a:rPr>
              <a:t>(1), 96–103. </a:t>
            </a:r>
            <a:r>
              <a:rPr lang="en-US" sz="1050" u="sng" dirty="0">
                <a:solidFill>
                  <a:schemeClr val="hlink"/>
                </a:solidFill>
                <a:highlight>
                  <a:schemeClr val="lt1"/>
                </a:highlight>
                <a:hlinkClick r:id="rId3"/>
              </a:rPr>
              <a:t>https://doi.org/10.1177/0098628318816183</a:t>
            </a:r>
            <a:endParaRPr dirty="0"/>
          </a:p>
          <a:p>
            <a:pPr marL="0" lvl="0" indent="0" algn="l" rtl="0">
              <a:lnSpc>
                <a:spcPct val="100000"/>
              </a:lnSpc>
              <a:spcBef>
                <a:spcPts val="0"/>
              </a:spcBef>
              <a:spcAft>
                <a:spcPts val="0"/>
              </a:spcAft>
              <a:buSzPts val="1400"/>
              <a:buNone/>
            </a:pPr>
            <a:r>
              <a:rPr lang="en-US" sz="1000" dirty="0" err="1">
                <a:highlight>
                  <a:schemeClr val="lt1"/>
                </a:highlight>
              </a:rPr>
              <a:t>Malamuth</a:t>
            </a:r>
            <a:r>
              <a:rPr lang="en-US" sz="1000" dirty="0">
                <a:highlight>
                  <a:schemeClr val="lt1"/>
                </a:highlight>
              </a:rPr>
              <a:t>, N. M., &amp; </a:t>
            </a:r>
            <a:r>
              <a:rPr lang="en-US" sz="1000" dirty="0" err="1">
                <a:highlight>
                  <a:schemeClr val="lt1"/>
                </a:highlight>
              </a:rPr>
              <a:t>Hald</a:t>
            </a:r>
            <a:r>
              <a:rPr lang="en-US" sz="1000" dirty="0">
                <a:highlight>
                  <a:schemeClr val="lt1"/>
                </a:highlight>
              </a:rPr>
              <a:t>, G. M. Model of Sexual Aggression.</a:t>
            </a:r>
            <a:endParaRPr sz="1000" dirty="0">
              <a:highlight>
                <a:schemeClr val="lt1"/>
              </a:highlight>
            </a:endParaRPr>
          </a:p>
          <a:p>
            <a:pPr marL="0" lvl="0" indent="0" algn="l" rtl="0">
              <a:lnSpc>
                <a:spcPct val="100000"/>
              </a:lnSpc>
              <a:spcBef>
                <a:spcPts val="0"/>
              </a:spcBef>
              <a:spcAft>
                <a:spcPts val="0"/>
              </a:spcAft>
              <a:buSzPts val="1400"/>
              <a:buNone/>
            </a:pPr>
            <a:r>
              <a:rPr lang="en-US" dirty="0"/>
              <a:t>https://</a:t>
            </a:r>
            <a:r>
              <a:rPr lang="en-US" dirty="0" err="1"/>
              <a:t>www.nsvrc.org</a:t>
            </a:r>
            <a:r>
              <a:rPr lang="en-US" dirty="0"/>
              <a:t>/sites/default/files/publications/2019-01/Power%20Dynamics%20Handout_508.pdf</a:t>
            </a:r>
            <a:endParaRPr dirty="0"/>
          </a:p>
          <a:p>
            <a:pPr marL="457200" lvl="0" indent="-139700" algn="l" rtl="0">
              <a:lnSpc>
                <a:spcPct val="100000"/>
              </a:lnSpc>
              <a:spcBef>
                <a:spcPts val="0"/>
              </a:spcBef>
              <a:spcAft>
                <a:spcPts val="0"/>
              </a:spcAft>
              <a:buSzPts val="1400"/>
              <a:buFont typeface="Arial"/>
              <a:buNone/>
            </a:pPr>
            <a:endParaRPr dirty="0"/>
          </a:p>
        </p:txBody>
      </p:sp>
      <p:sp>
        <p:nvSpPr>
          <p:cNvPr id="428" name="Google Shape;428;p8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20</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ec7580744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gec7580744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dirty="0"/>
              <a:t>There have been several factors identified that make a workplace more likely to have sexual harassment. Workplace climates that do not actively work against or call out instances of sexual harassment communicate that harassment is acceptable, allowing harassers to continue or escalate their behavior. Many workplaces do not discuss what behaviors are sexual harassment or who to report harassment to.  </a:t>
            </a:r>
            <a:endParaRPr dirty="0"/>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r>
              <a:rPr lang="en-US" dirty="0"/>
              <a:t>The biggest factor found in workplaces with sexual harassment is a high level of unbalanced power dynamics. Positions of power (Like being a supervisor) in the workplace give harassers the ability to affect the victim, creating a situation in which victims don’t feel like they have a choice. In the next slide we’ll talk more about how power dynamics contribute to sexual harassment.</a:t>
            </a:r>
            <a:endParaRPr dirty="0"/>
          </a:p>
          <a:p>
            <a:pPr marL="0" lvl="0" indent="0" algn="l" rtl="0">
              <a:lnSpc>
                <a:spcPct val="100000"/>
              </a:lnSpc>
              <a:spcBef>
                <a:spcPts val="0"/>
              </a:spcBef>
              <a:spcAft>
                <a:spcPts val="0"/>
              </a:spcAft>
              <a:buClr>
                <a:srgbClr val="500000"/>
              </a:buClr>
              <a:buSzPts val="1100"/>
              <a:buFont typeface="Arial"/>
              <a:buNone/>
            </a:pPr>
            <a:endParaRPr dirty="0"/>
          </a:p>
          <a:p>
            <a:pPr marL="0" lvl="0" indent="0" algn="l" rtl="0">
              <a:lnSpc>
                <a:spcPct val="100000"/>
              </a:lnSpc>
              <a:spcBef>
                <a:spcPts val="0"/>
              </a:spcBef>
              <a:spcAft>
                <a:spcPts val="0"/>
              </a:spcAft>
              <a:buClr>
                <a:srgbClr val="500000"/>
              </a:buClr>
              <a:buSzPts val="1100"/>
              <a:buFont typeface="Arial"/>
              <a:buNone/>
            </a:pPr>
            <a:endParaRPr dirty="0"/>
          </a:p>
          <a:p>
            <a:pPr marL="0" lvl="0" indent="0" algn="l" rtl="0">
              <a:lnSpc>
                <a:spcPct val="100000"/>
              </a:lnSpc>
              <a:spcBef>
                <a:spcPts val="0"/>
              </a:spcBef>
              <a:spcAft>
                <a:spcPts val="0"/>
              </a:spcAft>
              <a:buClr>
                <a:srgbClr val="500000"/>
              </a:buClr>
              <a:buSzPts val="1100"/>
              <a:buFont typeface="Arial"/>
              <a:buNone/>
            </a:pPr>
            <a:r>
              <a:rPr lang="en-US" dirty="0"/>
              <a:t>Sources: </a:t>
            </a:r>
            <a:endParaRPr dirty="0"/>
          </a:p>
          <a:p>
            <a:pPr marL="0" lvl="0" indent="0" algn="l" rtl="0">
              <a:lnSpc>
                <a:spcPct val="100000"/>
              </a:lnSpc>
              <a:spcBef>
                <a:spcPts val="0"/>
              </a:spcBef>
              <a:spcAft>
                <a:spcPts val="0"/>
              </a:spcAft>
              <a:buClr>
                <a:srgbClr val="500000"/>
              </a:buClr>
              <a:buSzPts val="1100"/>
              <a:buFont typeface="Arial"/>
              <a:buNone/>
            </a:pPr>
            <a:r>
              <a:rPr lang="en-US" dirty="0"/>
              <a:t>Burn, S. M. (2019). The Psychology of Sexual Harassment. </a:t>
            </a:r>
            <a:r>
              <a:rPr lang="en-US" i="1" dirty="0"/>
              <a:t>Teaching of Psychology</a:t>
            </a:r>
            <a:r>
              <a:rPr lang="en-US" dirty="0"/>
              <a:t>, </a:t>
            </a:r>
            <a:r>
              <a:rPr lang="en-US" i="1" dirty="0"/>
              <a:t>46</a:t>
            </a:r>
            <a:r>
              <a:rPr lang="en-US" dirty="0"/>
              <a:t>(1), 96–103. </a:t>
            </a:r>
            <a:r>
              <a:rPr lang="en-US" u="sng" dirty="0">
                <a:solidFill>
                  <a:schemeClr val="hlink"/>
                </a:solidFill>
                <a:hlinkClick r:id="rId3"/>
              </a:rPr>
              <a:t>https://doi.org/10.1177/0098628318816183</a:t>
            </a:r>
            <a:endParaRPr dirty="0"/>
          </a:p>
          <a:p>
            <a:pPr marL="0" lvl="0" indent="0" algn="l" rtl="0">
              <a:lnSpc>
                <a:spcPct val="100000"/>
              </a:lnSpc>
              <a:spcBef>
                <a:spcPts val="0"/>
              </a:spcBef>
              <a:spcAft>
                <a:spcPts val="0"/>
              </a:spcAft>
              <a:buClr>
                <a:srgbClr val="500000"/>
              </a:buClr>
              <a:buSzPts val="1100"/>
              <a:buFont typeface="Arial"/>
              <a:buNone/>
            </a:pPr>
            <a:r>
              <a:rPr lang="en-US" dirty="0" err="1"/>
              <a:t>Malamuth</a:t>
            </a:r>
            <a:r>
              <a:rPr lang="en-US" dirty="0"/>
              <a:t>, N. M., &amp; </a:t>
            </a:r>
            <a:r>
              <a:rPr lang="en-US" dirty="0" err="1"/>
              <a:t>Hald</a:t>
            </a:r>
            <a:r>
              <a:rPr lang="en-US" dirty="0"/>
              <a:t>, G. M. Model of Sexual Aggression.</a:t>
            </a:r>
            <a:endParaRPr dirty="0"/>
          </a:p>
          <a:p>
            <a:pPr marL="0" lvl="0" indent="0" algn="l" rtl="0">
              <a:lnSpc>
                <a:spcPct val="100000"/>
              </a:lnSpc>
              <a:spcBef>
                <a:spcPts val="0"/>
              </a:spcBef>
              <a:spcAft>
                <a:spcPts val="0"/>
              </a:spcAft>
              <a:buClr>
                <a:srgbClr val="500000"/>
              </a:buClr>
              <a:buSzPts val="1100"/>
              <a:buFont typeface="Arial"/>
              <a:buNone/>
            </a:pPr>
            <a:r>
              <a:rPr lang="en-US" dirty="0"/>
              <a:t>https://</a:t>
            </a:r>
            <a:r>
              <a:rPr lang="en-US" dirty="0" err="1"/>
              <a:t>www.nsvrc.org</a:t>
            </a:r>
            <a:r>
              <a:rPr lang="en-US" dirty="0"/>
              <a:t>/sites/default/files/publications/2019-01/Power%20Dynamics%20Handout_508.pdf</a:t>
            </a:r>
            <a:endParaRPr dirty="0"/>
          </a:p>
          <a:p>
            <a:pPr marL="0" lvl="0" indent="0" algn="l" rtl="0">
              <a:lnSpc>
                <a:spcPct val="100000"/>
              </a:lnSpc>
              <a:spcBef>
                <a:spcPts val="0"/>
              </a:spcBef>
              <a:spcAft>
                <a:spcPts val="0"/>
              </a:spcAft>
              <a:buClr>
                <a:schemeClr val="dk1"/>
              </a:buClr>
              <a:buSzPts val="1400"/>
              <a:buFont typeface="Arial"/>
              <a:buNone/>
            </a:pPr>
            <a:r>
              <a:rPr lang="en-US" dirty="0"/>
              <a:t>Burn, S. M. (2019). The psychology of sexual harassment. </a:t>
            </a:r>
            <a:r>
              <a:rPr lang="en-US" i="1" dirty="0"/>
              <a:t>Teaching of Psychology</a:t>
            </a:r>
            <a:r>
              <a:rPr lang="en-US" dirty="0"/>
              <a:t>, </a:t>
            </a:r>
            <a:r>
              <a:rPr lang="en-US" i="1" dirty="0"/>
              <a:t>46</a:t>
            </a:r>
            <a:r>
              <a:rPr lang="en-US" dirty="0"/>
              <a:t>(1), 96-103.</a:t>
            </a:r>
            <a:endParaRPr dirty="0"/>
          </a:p>
          <a:p>
            <a:pPr marL="0" lvl="0" indent="0" algn="l" rtl="0">
              <a:lnSpc>
                <a:spcPct val="100000"/>
              </a:lnSpc>
              <a:spcBef>
                <a:spcPts val="0"/>
              </a:spcBef>
              <a:spcAft>
                <a:spcPts val="0"/>
              </a:spcAft>
              <a:buClr>
                <a:schemeClr val="dk1"/>
              </a:buClr>
              <a:buSzPts val="1400"/>
              <a:buFont typeface="Arial"/>
              <a:buNone/>
            </a:pPr>
            <a:r>
              <a:rPr lang="en-US" dirty="0"/>
              <a:t>Sexual Harassment On The Job: What It Is &amp; How To Stop It (4th Ed.), by William </a:t>
            </a:r>
            <a:r>
              <a:rPr lang="en-US" dirty="0" err="1"/>
              <a:t>Petrocelli</a:t>
            </a:r>
            <a:r>
              <a:rPr lang="en-US" dirty="0"/>
              <a:t>, Barbara Kate </a:t>
            </a:r>
            <a:r>
              <a:rPr lang="en-US" dirty="0" err="1"/>
              <a:t>Repa</a:t>
            </a:r>
            <a:r>
              <a:rPr lang="en-US" dirty="0"/>
              <a:t>.</a:t>
            </a:r>
            <a:endParaRPr dirty="0"/>
          </a:p>
        </p:txBody>
      </p:sp>
      <p:sp>
        <p:nvSpPr>
          <p:cNvPr id="420" name="Google Shape;420;gec7580744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i="1" dirty="0">
                <a:solidFill>
                  <a:srgbClr val="500000"/>
                </a:solidFill>
              </a:rPr>
              <a:t>*Can start by asking students why sexual harassment in STEM/the academy is so high.</a:t>
            </a:r>
          </a:p>
          <a:p>
            <a:pPr marL="0" lvl="0" indent="0" algn="l" rtl="0">
              <a:lnSpc>
                <a:spcPct val="100000"/>
              </a:lnSpc>
              <a:spcBef>
                <a:spcPts val="0"/>
              </a:spcBef>
              <a:spcAft>
                <a:spcPts val="0"/>
              </a:spcAft>
              <a:buClr>
                <a:schemeClr val="dk1"/>
              </a:buClr>
              <a:buSzPts val="1100"/>
              <a:buFont typeface="Arial"/>
              <a:buNone/>
            </a:pPr>
            <a:endParaRPr dirty="0">
              <a:solidFill>
                <a:srgbClr val="500000"/>
              </a:solidFill>
            </a:endParaRPr>
          </a:p>
          <a:p>
            <a:pPr marL="0" lvl="0" indent="0" algn="l" rtl="0">
              <a:lnSpc>
                <a:spcPct val="100000"/>
              </a:lnSpc>
              <a:spcBef>
                <a:spcPts val="0"/>
              </a:spcBef>
              <a:spcAft>
                <a:spcPts val="0"/>
              </a:spcAft>
              <a:buClr>
                <a:schemeClr val="dk1"/>
              </a:buClr>
              <a:buSzPts val="1100"/>
              <a:buFont typeface="Arial"/>
              <a:buNone/>
            </a:pPr>
            <a:r>
              <a:rPr lang="en-US" dirty="0">
                <a:solidFill>
                  <a:srgbClr val="FF0000"/>
                </a:solidFill>
              </a:rPr>
              <a:t>T</a:t>
            </a:r>
            <a:r>
              <a:rPr lang="en-US" sz="1200" dirty="0">
                <a:solidFill>
                  <a:srgbClr val="FF0000"/>
                </a:solidFill>
              </a:rPr>
              <a:t>here are several aspects of STEM fields that make individuals more likely to be targets of and have less power to speak out about experiences of sexual harassment.</a:t>
            </a:r>
            <a:endParaRPr dirty="0"/>
          </a:p>
          <a:p>
            <a:pPr marL="457200" marR="0" lvl="0" indent="-228600" algn="l" rtl="0">
              <a:lnSpc>
                <a:spcPct val="100000"/>
              </a:lnSpc>
              <a:spcBef>
                <a:spcPts val="0"/>
              </a:spcBef>
              <a:spcAft>
                <a:spcPts val="0"/>
              </a:spcAft>
              <a:buClr>
                <a:srgbClr val="000000"/>
              </a:buClr>
              <a:buSzPts val="1400"/>
              <a:buFont typeface="Arial"/>
              <a:buNone/>
            </a:pPr>
            <a:endParaRPr sz="1200" u="none" dirty="0">
              <a:solidFill>
                <a:srgbClr val="FF0000"/>
              </a:solidFill>
            </a:endParaRPr>
          </a:p>
          <a:p>
            <a:pPr marL="457200" marR="0" lvl="0" indent="-228600" algn="l" rtl="0">
              <a:lnSpc>
                <a:spcPct val="100000"/>
              </a:lnSpc>
              <a:spcBef>
                <a:spcPts val="0"/>
              </a:spcBef>
              <a:spcAft>
                <a:spcPts val="0"/>
              </a:spcAft>
              <a:buClr>
                <a:srgbClr val="000000"/>
              </a:buClr>
              <a:buSzPts val="1400"/>
              <a:buFont typeface="Arial"/>
              <a:buAutoNum type="arabicPeriod"/>
            </a:pPr>
            <a:r>
              <a:rPr lang="en-US" sz="1200" u="none" dirty="0">
                <a:solidFill>
                  <a:srgbClr val="FF0000"/>
                </a:solidFill>
              </a:rPr>
              <a:t>Due to the funding structures of many STEM fields, students work closely with and depend on their advisors to be successful.</a:t>
            </a:r>
            <a:endParaRPr dirty="0"/>
          </a:p>
          <a:p>
            <a:pPr marL="457200" marR="0" lvl="0" indent="-228600" algn="l" rtl="0">
              <a:lnSpc>
                <a:spcPct val="100000"/>
              </a:lnSpc>
              <a:spcBef>
                <a:spcPts val="0"/>
              </a:spcBef>
              <a:spcAft>
                <a:spcPts val="0"/>
              </a:spcAft>
              <a:buClr>
                <a:srgbClr val="000000"/>
              </a:buClr>
              <a:buSzPts val="1400"/>
              <a:buFont typeface="Arial"/>
              <a:buAutoNum type="arabicPeriod"/>
            </a:pPr>
            <a:r>
              <a:rPr lang="en-US" sz="1200" u="none" dirty="0">
                <a:solidFill>
                  <a:srgbClr val="FF0000"/>
                </a:solidFill>
              </a:rPr>
              <a:t>As mentioned earlier, these fields are typically male dominated</a:t>
            </a:r>
            <a:endParaRPr dirty="0"/>
          </a:p>
          <a:p>
            <a:pPr marL="457200" marR="0" lvl="0" indent="-228600" algn="l" rtl="0">
              <a:lnSpc>
                <a:spcPct val="100000"/>
              </a:lnSpc>
              <a:spcBef>
                <a:spcPts val="0"/>
              </a:spcBef>
              <a:spcAft>
                <a:spcPts val="0"/>
              </a:spcAft>
              <a:buClr>
                <a:srgbClr val="000000"/>
              </a:buClr>
              <a:buSzPts val="1400"/>
              <a:buFont typeface="Arial"/>
              <a:buAutoNum type="arabicPeriod"/>
            </a:pPr>
            <a:r>
              <a:rPr lang="en-US" sz="1200" u="none" dirty="0">
                <a:solidFill>
                  <a:srgbClr val="FF0000"/>
                </a:solidFill>
              </a:rPr>
              <a:t>And have “macho” cultures that reward student for being assertive, aggressive, and dominant. In these environments, sexual harassment is viewed as more acceptable.</a:t>
            </a:r>
            <a:endParaRPr dirty="0"/>
          </a:p>
          <a:p>
            <a:pPr marL="457200" marR="0" lvl="0" indent="-228600" algn="l" rtl="0">
              <a:lnSpc>
                <a:spcPct val="100000"/>
              </a:lnSpc>
              <a:spcBef>
                <a:spcPts val="0"/>
              </a:spcBef>
              <a:spcAft>
                <a:spcPts val="0"/>
              </a:spcAft>
              <a:buClr>
                <a:srgbClr val="000000"/>
              </a:buClr>
              <a:buSzPts val="1400"/>
              <a:buFont typeface="Arial"/>
              <a:buAutoNum type="arabicPeriod"/>
            </a:pPr>
            <a:r>
              <a:rPr lang="en-US" sz="1200" u="none" dirty="0">
                <a:solidFill>
                  <a:srgbClr val="FF0000"/>
                </a:solidFill>
              </a:rPr>
              <a:t>Likewise, these fields often operate on strict systems of meritocracy, in which nothing matters except for one’s productivity. As such, issues related to harassment are often ignored and targets can be punished for speaking up. </a:t>
            </a:r>
            <a:endParaRPr dirty="0"/>
          </a:p>
          <a:p>
            <a:pPr marL="457200" marR="0" lvl="0" indent="-228600" algn="l" rtl="0">
              <a:lnSpc>
                <a:spcPct val="100000"/>
              </a:lnSpc>
              <a:spcBef>
                <a:spcPts val="0"/>
              </a:spcBef>
              <a:spcAft>
                <a:spcPts val="0"/>
              </a:spcAft>
              <a:buClr>
                <a:srgbClr val="000000"/>
              </a:buClr>
              <a:buSzPts val="1400"/>
              <a:buFont typeface="Arial"/>
              <a:buAutoNum type="arabicPeriod"/>
            </a:pPr>
            <a:r>
              <a:rPr lang="en-US" sz="1200" u="none" dirty="0">
                <a:solidFill>
                  <a:srgbClr val="FF0000"/>
                </a:solidFill>
              </a:rPr>
              <a:t>Relatedly, these fields often rely on informal communication networks, making it difficult for targets who speak out about their supervisors to find alternate employment.</a:t>
            </a:r>
            <a:endParaRPr dirty="0"/>
          </a:p>
          <a:p>
            <a:pPr marL="457200" marR="0" lvl="0" indent="-228600" algn="l" rtl="0">
              <a:lnSpc>
                <a:spcPct val="100000"/>
              </a:lnSpc>
              <a:spcBef>
                <a:spcPts val="0"/>
              </a:spcBef>
              <a:spcAft>
                <a:spcPts val="0"/>
              </a:spcAft>
              <a:buClr>
                <a:srgbClr val="000000"/>
              </a:buClr>
              <a:buSzPts val="1400"/>
              <a:buFont typeface="Arial"/>
              <a:buAutoNum type="arabicPeriod"/>
            </a:pPr>
            <a:r>
              <a:rPr lang="en-US" sz="1200" u="none" dirty="0">
                <a:solidFill>
                  <a:srgbClr val="FF0000"/>
                </a:solidFill>
              </a:rPr>
              <a:t>Lastly, these organizations typically have climates that tolerate sexual harassment behaviors. Specifically, leaders (typically male) often fail to take complaints seriously, sanction perpetrators, or protect complainants from retaliation.</a:t>
            </a:r>
            <a:endParaRPr dirty="0"/>
          </a:p>
          <a:p>
            <a:pPr marL="457200" marR="0" lvl="0" indent="-228600" algn="l" rtl="0">
              <a:lnSpc>
                <a:spcPct val="100000"/>
              </a:lnSpc>
              <a:spcBef>
                <a:spcPts val="0"/>
              </a:spcBef>
              <a:spcAft>
                <a:spcPts val="0"/>
              </a:spcAft>
              <a:buClr>
                <a:srgbClr val="000000"/>
              </a:buClr>
              <a:buSzPts val="1400"/>
              <a:buFont typeface="Arial"/>
              <a:buNone/>
            </a:pPr>
            <a:endParaRPr sz="1200" i="1" dirty="0">
              <a:solidFill>
                <a:srgbClr val="FF0000"/>
              </a:solidFill>
            </a:endParaRPr>
          </a:p>
          <a:p>
            <a:pPr marL="457200" marR="0" lvl="0" indent="-228600" algn="l" rtl="0">
              <a:lnSpc>
                <a:spcPct val="100000"/>
              </a:lnSpc>
              <a:spcBef>
                <a:spcPts val="0"/>
              </a:spcBef>
              <a:spcAft>
                <a:spcPts val="0"/>
              </a:spcAft>
              <a:buClr>
                <a:srgbClr val="000000"/>
              </a:buClr>
              <a:buSzPts val="1400"/>
              <a:buFont typeface="Arial"/>
              <a:buNone/>
            </a:pPr>
            <a:r>
              <a:rPr lang="en-US" sz="1200" i="0" dirty="0">
                <a:solidFill>
                  <a:srgbClr val="000000"/>
                </a:solidFill>
              </a:rPr>
              <a:t>Additional video - </a:t>
            </a:r>
            <a:r>
              <a:rPr lang="en-US" u="sng" dirty="0">
                <a:solidFill>
                  <a:schemeClr val="hlink"/>
                </a:solidFill>
                <a:hlinkClick r:id="rId3"/>
              </a:rPr>
              <a:t>https://www.youtube.com/watch?v=fTCeIdqzw84</a:t>
            </a:r>
            <a:r>
              <a:rPr lang="en-US" dirty="0"/>
              <a:t> (0:00-1:24)</a:t>
            </a:r>
            <a:endParaRPr sz="1200" b="0" i="0" u="none" strike="noStrike" cap="none" dirty="0">
              <a:solidFill>
                <a:schemeClr val="dk1"/>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sz="1200" i="1" dirty="0">
              <a:solidFill>
                <a:srgbClr val="FF0000"/>
              </a:solidFill>
            </a:endParaRPr>
          </a:p>
          <a:p>
            <a:pPr marL="457200" marR="0" lvl="0" indent="-228600" algn="l" rtl="0">
              <a:lnSpc>
                <a:spcPct val="100000"/>
              </a:lnSpc>
              <a:spcBef>
                <a:spcPts val="0"/>
              </a:spcBef>
              <a:spcAft>
                <a:spcPts val="0"/>
              </a:spcAft>
              <a:buClr>
                <a:srgbClr val="000000"/>
              </a:buClr>
              <a:buSzPts val="1400"/>
              <a:buFont typeface="Arial"/>
              <a:buNone/>
            </a:pPr>
            <a:r>
              <a:rPr lang="en-US" sz="1200" b="0" i="1" u="none" strike="noStrike" cap="none" dirty="0">
                <a:solidFill>
                  <a:schemeClr val="dk1"/>
                </a:solidFill>
                <a:latin typeface="Arial"/>
                <a:ea typeface="Arial"/>
                <a:cs typeface="Arial"/>
                <a:sym typeface="Arial"/>
              </a:rPr>
              <a:t>National Academies of Sciences, Engineering, and Medicine. (2018). Sexual harassment of women: climate, culture, and consequences in academic sciences, engineering, and medicine. National Academies Press.</a:t>
            </a:r>
            <a:endParaRPr dirty="0"/>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err="1">
                <a:solidFill>
                  <a:schemeClr val="dk1"/>
                </a:solidFill>
                <a:latin typeface="Arial"/>
                <a:ea typeface="Arial"/>
                <a:cs typeface="Arial"/>
                <a:sym typeface="Arial"/>
              </a:rPr>
              <a:t>Bondestam</a:t>
            </a:r>
            <a:r>
              <a:rPr lang="en-US" sz="1200" b="0" i="0" u="none" strike="noStrike" cap="none" dirty="0">
                <a:solidFill>
                  <a:schemeClr val="dk1"/>
                </a:solidFill>
                <a:latin typeface="Arial"/>
                <a:ea typeface="Arial"/>
                <a:cs typeface="Arial"/>
                <a:sym typeface="Arial"/>
              </a:rPr>
              <a:t>, Fredrik, and </a:t>
            </a:r>
            <a:r>
              <a:rPr lang="en-US" sz="1200" b="0" i="0" u="none" strike="noStrike" cap="none" dirty="0" err="1">
                <a:solidFill>
                  <a:schemeClr val="dk1"/>
                </a:solidFill>
                <a:latin typeface="Arial"/>
                <a:ea typeface="Arial"/>
                <a:cs typeface="Arial"/>
                <a:sym typeface="Arial"/>
              </a:rPr>
              <a:t>Maja</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Lundqvist</a:t>
            </a:r>
            <a:r>
              <a:rPr lang="en-US" sz="1200" b="0" i="0" u="none" strike="noStrike" cap="none" dirty="0">
                <a:solidFill>
                  <a:schemeClr val="dk1"/>
                </a:solidFill>
                <a:latin typeface="Arial"/>
                <a:ea typeface="Arial"/>
                <a:cs typeface="Arial"/>
                <a:sym typeface="Arial"/>
              </a:rPr>
              <a:t>. 2020. Sexual Harassment in higher education—A systematic review. </a:t>
            </a:r>
            <a:r>
              <a:rPr lang="en-US" sz="1200" b="0" i="1" u="none" strike="noStrike" cap="none" dirty="0">
                <a:solidFill>
                  <a:schemeClr val="dk1"/>
                </a:solidFill>
                <a:latin typeface="Arial"/>
                <a:ea typeface="Arial"/>
                <a:cs typeface="Arial"/>
                <a:sym typeface="Arial"/>
              </a:rPr>
              <a:t>European Journal of Higher Education </a:t>
            </a:r>
            <a:r>
              <a:rPr lang="en-US" sz="1200" b="0" i="0" u="none" strike="noStrike" cap="none" dirty="0">
                <a:solidFill>
                  <a:schemeClr val="dk1"/>
                </a:solidFill>
                <a:latin typeface="Arial"/>
                <a:ea typeface="Arial"/>
                <a:cs typeface="Arial"/>
                <a:sym typeface="Arial"/>
              </a:rPr>
              <a:t>10: 379–419. [</a:t>
            </a:r>
            <a:r>
              <a:rPr lang="en-US" sz="1200" b="0" i="0" u="none" strike="noStrike" cap="none" dirty="0" err="1">
                <a:solidFill>
                  <a:schemeClr val="dk1"/>
                </a:solidFill>
                <a:latin typeface="Arial"/>
                <a:ea typeface="Arial"/>
                <a:cs typeface="Arial"/>
                <a:sym typeface="Arial"/>
              </a:rPr>
              <a:t>CrossRef</a:t>
            </a:r>
            <a:r>
              <a:rPr lang="en-US" sz="1200" b="0" i="0" u="none" strike="noStrike" cap="none" dirty="0">
                <a:solidFill>
                  <a:schemeClr val="dk1"/>
                </a:solidFill>
                <a:latin typeface="Arial"/>
                <a:ea typeface="Arial"/>
                <a:cs typeface="Arial"/>
                <a:sym typeface="Arial"/>
              </a:rPr>
              <a:t>] </a:t>
            </a:r>
            <a:endParaRPr dirty="0"/>
          </a:p>
          <a:p>
            <a:pPr marL="457200" marR="0" lvl="0" indent="-228600" algn="l" rtl="0">
              <a:lnSpc>
                <a:spcPct val="100000"/>
              </a:lnSpc>
              <a:spcBef>
                <a:spcPts val="0"/>
              </a:spcBef>
              <a:spcAft>
                <a:spcPts val="0"/>
              </a:spcAft>
              <a:buClr>
                <a:srgbClr val="000000"/>
              </a:buClr>
              <a:buSzPts val="1400"/>
              <a:buFont typeface="Arial"/>
              <a:buNone/>
            </a:pPr>
            <a:endParaRPr sz="1200" i="1" dirty="0">
              <a:solidFill>
                <a:srgbClr val="FF0000"/>
              </a:solidFill>
            </a:endParaRPr>
          </a:p>
        </p:txBody>
      </p:sp>
      <p:sp>
        <p:nvSpPr>
          <p:cNvPr id="435" name="Google Shape;435;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e5bda588b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ge5bda588b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rgbClr val="222222"/>
                </a:solidFill>
                <a:highlight>
                  <a:srgbClr val="FFFFFF"/>
                </a:highlight>
              </a:rPr>
              <a:t>While sexual harassment commonly happens to women, anyone can be a victim of sexual harassment. 42% of women and 15% of men have experienced sexual harassment in their workplace. This increases by a significant amount when female engineers are surveyed. Despite women only having 14% of engineering jobs, over half of female engineers reported sexual harassment in their workplace. Women in STEM are more likely to report discrimination and experienced sexual harassment.</a:t>
            </a:r>
            <a:endParaRPr>
              <a:solidFill>
                <a:srgbClr val="222222"/>
              </a:solidFill>
              <a:highlight>
                <a:srgbClr val="FFFFFF"/>
              </a:highlight>
            </a:endParaRPr>
          </a:p>
          <a:p>
            <a:pPr marL="0" lvl="0" indent="0" algn="l" rtl="0">
              <a:lnSpc>
                <a:spcPct val="100000"/>
              </a:lnSpc>
              <a:spcBef>
                <a:spcPts val="0"/>
              </a:spcBef>
              <a:spcAft>
                <a:spcPts val="0"/>
              </a:spcAft>
              <a:buSzPts val="1400"/>
              <a:buNone/>
            </a:pPr>
            <a:endParaRPr/>
          </a:p>
          <a:p>
            <a:pPr marL="457200" lvl="0" indent="0" algn="l" rtl="0">
              <a:lnSpc>
                <a:spcPct val="100000"/>
              </a:lnSpc>
              <a:spcBef>
                <a:spcPts val="0"/>
              </a:spcBef>
              <a:spcAft>
                <a:spcPts val="0"/>
              </a:spcAft>
              <a:buSzPts val="1400"/>
              <a:buNone/>
            </a:pPr>
            <a:endParaRPr/>
          </a:p>
          <a:p>
            <a:pPr marL="0" lvl="0" indent="0" algn="l" rtl="0">
              <a:lnSpc>
                <a:spcPct val="115000"/>
              </a:lnSpc>
              <a:spcBef>
                <a:spcPts val="0"/>
              </a:spcBef>
              <a:spcAft>
                <a:spcPts val="0"/>
              </a:spcAft>
              <a:buClr>
                <a:schemeClr val="dk1"/>
              </a:buClr>
              <a:buSzPts val="1100"/>
              <a:buFont typeface="Arial"/>
              <a:buNone/>
            </a:pPr>
            <a:r>
              <a:rPr lang="en-US">
                <a:solidFill>
                  <a:srgbClr val="212121"/>
                </a:solidFill>
                <a:highlight>
                  <a:srgbClr val="FFFFFF"/>
                </a:highlight>
              </a:rPr>
              <a:t>Sources: Raj A, Johns NE, Jose R. </a:t>
            </a:r>
            <a:r>
              <a:rPr lang="en-US" i="1">
                <a:solidFill>
                  <a:srgbClr val="212121"/>
                </a:solidFill>
                <a:highlight>
                  <a:srgbClr val="FFFFFF"/>
                </a:highlight>
              </a:rPr>
              <a:t>Gender Parity at Work and Its Association With Workplace Sexual Harassment</a:t>
            </a:r>
            <a:r>
              <a:rPr lang="en-US">
                <a:solidFill>
                  <a:srgbClr val="212121"/>
                </a:solidFill>
                <a:highlight>
                  <a:srgbClr val="FFFFFF"/>
                </a:highlight>
              </a:rPr>
              <a:t>. Workplace Health Saf. 2020 Jun;68(6):279-292. doi: 10.1177/2165079919900793. Epub 2020 Mar 17. PMID: 32183607.</a:t>
            </a:r>
            <a:endParaRPr>
              <a:solidFill>
                <a:srgbClr val="21212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a:solidFill>
                  <a:srgbClr val="222222"/>
                </a:solidFill>
                <a:highlight>
                  <a:srgbClr val="FFFFFF"/>
                </a:highlight>
              </a:rPr>
              <a:t>Hewlett, Sylvia A., Laura Sherbin, Fabiola Dieudonne, Christina Fargnoli, and Catherine Fredman. 2014. </a:t>
            </a:r>
            <a:r>
              <a:rPr lang="en-US" i="1">
                <a:solidFill>
                  <a:srgbClr val="222222"/>
                </a:solidFill>
                <a:highlight>
                  <a:srgbClr val="FFFFFF"/>
                </a:highlight>
              </a:rPr>
              <a:t>Athena Factor 2.0: Accelerating Female Talent in Science, Engineering and Technology</a:t>
            </a:r>
            <a:r>
              <a:rPr lang="en-US">
                <a:solidFill>
                  <a:srgbClr val="222222"/>
                </a:solidFill>
                <a:highlight>
                  <a:srgbClr val="FFFFFF"/>
                </a:highlight>
              </a:rPr>
              <a:t>. New York: Center for Talent Innovation. </a:t>
            </a:r>
            <a:endParaRPr>
              <a:solidFill>
                <a:srgbClr val="222222"/>
              </a:solidFill>
              <a:highlight>
                <a:srgbClr val="FFFFFF"/>
              </a:highlight>
            </a:endParaRPr>
          </a:p>
          <a:p>
            <a:pPr marL="0" lvl="0" indent="0" algn="l" rtl="0">
              <a:lnSpc>
                <a:spcPct val="100000"/>
              </a:lnSpc>
              <a:spcBef>
                <a:spcPts val="0"/>
              </a:spcBef>
              <a:spcAft>
                <a:spcPts val="0"/>
              </a:spcAft>
              <a:buSzPts val="1400"/>
              <a:buNone/>
            </a:pPr>
            <a:endParaRPr/>
          </a:p>
        </p:txBody>
      </p:sp>
      <p:sp>
        <p:nvSpPr>
          <p:cNvPr id="460" name="Google Shape;460;ge5bda588b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e83c1eab05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ge83c1eab05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rgbClr val="222222"/>
                </a:solidFill>
                <a:highlight>
                  <a:srgbClr val="FFFFFF"/>
                </a:highlight>
              </a:rPr>
              <a:t>Despite how common sexual harassment is, only 10% of people report their harasser. There are many reasons why people do not report sexual harassment but </a:t>
            </a:r>
            <a:r>
              <a:rPr lang="en-US">
                <a:solidFill>
                  <a:srgbClr val="222222"/>
                </a:solidFill>
                <a:highlight>
                  <a:schemeClr val="lt1"/>
                </a:highlight>
              </a:rPr>
              <a:t>the most common reason is fear about how it will affect their career. When the harasser is a supervisor or at a higher level in the workplace, people may fear being passed over for promotions or even being fired. Workplaces that do not take sexual harassment seriously can lead to lack of reporting because “that’s just how the workplace is”; causing feelings of guilt or shame when people are harassed. </a:t>
            </a:r>
            <a:endParaRPr>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b="1">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a:solidFill>
                  <a:srgbClr val="212121"/>
                </a:solidFill>
                <a:highlight>
                  <a:srgbClr val="FFFFFF"/>
                </a:highlight>
              </a:rPr>
              <a:t>Sources: Raj A, Johns NE, Jose R. </a:t>
            </a:r>
            <a:r>
              <a:rPr lang="en-US" i="1">
                <a:solidFill>
                  <a:srgbClr val="212121"/>
                </a:solidFill>
                <a:highlight>
                  <a:srgbClr val="FFFFFF"/>
                </a:highlight>
              </a:rPr>
              <a:t>Gender Parity at Work and Its Association With Workplace Sexual Harassment</a:t>
            </a:r>
            <a:r>
              <a:rPr lang="en-US">
                <a:solidFill>
                  <a:srgbClr val="212121"/>
                </a:solidFill>
                <a:highlight>
                  <a:srgbClr val="FFFFFF"/>
                </a:highlight>
              </a:rPr>
              <a:t>. Workplace Health Saf. 2020 Jun;68(6):279-292. doi: 10.1177/2165079919900793. Epub 2020 Mar 17. PMID: 32183607.</a:t>
            </a:r>
            <a:endParaRPr>
              <a:solidFill>
                <a:srgbClr val="21212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a:solidFill>
                  <a:srgbClr val="222222"/>
                </a:solidFill>
                <a:highlight>
                  <a:srgbClr val="FFFFFF"/>
                </a:highlight>
              </a:rPr>
              <a:t>Hewlett, Sylvia A., Laura Sherbin, Fabiola Dieudonne, Christina Fargnoli, and Catherine Fredman. 2014. </a:t>
            </a:r>
            <a:r>
              <a:rPr lang="en-US" i="1">
                <a:solidFill>
                  <a:srgbClr val="222222"/>
                </a:solidFill>
                <a:highlight>
                  <a:srgbClr val="FFFFFF"/>
                </a:highlight>
              </a:rPr>
              <a:t>Athena Factor 2.0: Accelerating Female Talent in Science, Engineering and Technology</a:t>
            </a:r>
            <a:r>
              <a:rPr lang="en-US">
                <a:solidFill>
                  <a:srgbClr val="222222"/>
                </a:solidFill>
                <a:highlight>
                  <a:srgbClr val="FFFFFF"/>
                </a:highlight>
              </a:rPr>
              <a:t>. New York: Center for Talent Innovation. </a:t>
            </a:r>
            <a:endParaRPr>
              <a:solidFill>
                <a:srgbClr val="222222"/>
              </a:solidFill>
              <a:highlight>
                <a:srgbClr val="FFFFFF"/>
              </a:highlight>
            </a:endParaRPr>
          </a:p>
          <a:p>
            <a:pPr marL="0" lvl="0" indent="0" algn="l" rtl="0">
              <a:lnSpc>
                <a:spcPct val="100000"/>
              </a:lnSpc>
              <a:spcBef>
                <a:spcPts val="0"/>
              </a:spcBef>
              <a:spcAft>
                <a:spcPts val="0"/>
              </a:spcAft>
              <a:buSzPts val="1400"/>
              <a:buNone/>
            </a:pPr>
            <a:endParaRPr/>
          </a:p>
        </p:txBody>
      </p:sp>
      <p:sp>
        <p:nvSpPr>
          <p:cNvPr id="472" name="Google Shape;472;ge83c1eab05_0_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4999"/>
              </a:lnSpc>
              <a:spcBef>
                <a:spcPts val="0"/>
              </a:spcBef>
              <a:spcAft>
                <a:spcPts val="0"/>
              </a:spcAft>
              <a:buClr>
                <a:schemeClr val="dk1"/>
              </a:buClr>
              <a:buSzPts val="1100"/>
              <a:buNone/>
            </a:pPr>
            <a:r>
              <a:rPr lang="en-US"/>
              <a:t>Experiencing sexual harassment has several poor outcomes including: </a:t>
            </a:r>
            <a:endParaRPr/>
          </a:p>
          <a:p>
            <a:pPr marL="0" lvl="0" indent="0" algn="l" rtl="0">
              <a:lnSpc>
                <a:spcPct val="114999"/>
              </a:lnSpc>
              <a:spcBef>
                <a:spcPts val="0"/>
              </a:spcBef>
              <a:spcAft>
                <a:spcPts val="0"/>
              </a:spcAft>
              <a:buClr>
                <a:schemeClr val="dk1"/>
              </a:buClr>
              <a:buSzPts val="1100"/>
              <a:buNone/>
            </a:pPr>
            <a:endParaRPr sz="1200" b="0" i="0" u="none" strike="noStrike" cap="none">
              <a:solidFill>
                <a:schemeClr val="dk1"/>
              </a:solidFill>
              <a:latin typeface="Arial"/>
              <a:ea typeface="Arial"/>
              <a:cs typeface="Arial"/>
              <a:sym typeface="Arial"/>
            </a:endParaRPr>
          </a:p>
          <a:p>
            <a:pPr marL="0" lvl="0" indent="0" algn="l" rtl="0">
              <a:lnSpc>
                <a:spcPct val="114999"/>
              </a:lnSpc>
              <a:spcBef>
                <a:spcPts val="0"/>
              </a:spcBef>
              <a:spcAft>
                <a:spcPts val="0"/>
              </a:spcAft>
              <a:buClr>
                <a:schemeClr val="dk1"/>
              </a:buClr>
              <a:buSzPts val="1100"/>
              <a:buNone/>
            </a:pPr>
            <a:r>
              <a:rPr lang="en-US" sz="1200" b="0" i="0" u="none" strike="noStrike" cap="none">
                <a:solidFill>
                  <a:schemeClr val="dk1"/>
                </a:solidFill>
                <a:latin typeface="Arial"/>
                <a:ea typeface="Arial"/>
                <a:cs typeface="Arial"/>
                <a:sym typeface="Arial"/>
              </a:rPr>
              <a:t>Decreased satisfaction with one’s job, one’s supervisors, and one’s coworkers. </a:t>
            </a:r>
            <a:endParaRPr/>
          </a:p>
          <a:p>
            <a:pPr marL="0" lvl="0" indent="0" algn="l" rtl="0">
              <a:lnSpc>
                <a:spcPct val="114999"/>
              </a:lnSpc>
              <a:spcBef>
                <a:spcPts val="0"/>
              </a:spcBef>
              <a:spcAft>
                <a:spcPts val="0"/>
              </a:spcAft>
              <a:buClr>
                <a:schemeClr val="dk1"/>
              </a:buClr>
              <a:buSzPts val="1100"/>
              <a:buNone/>
            </a:pPr>
            <a:r>
              <a:rPr lang="en-US" sz="1200" b="0" i="0" u="none" strike="noStrike" cap="none">
                <a:solidFill>
                  <a:schemeClr val="dk1"/>
                </a:solidFill>
                <a:latin typeface="Arial"/>
                <a:ea typeface="Arial"/>
                <a:cs typeface="Arial"/>
                <a:sym typeface="Arial"/>
              </a:rPr>
              <a:t>Decreased organizational commitment and increased withdrawal from the organization </a:t>
            </a:r>
            <a:endParaRPr/>
          </a:p>
          <a:p>
            <a:pPr marL="0" marR="0" lvl="0" indent="0" algn="l" rtl="0">
              <a:lnSpc>
                <a:spcPct val="114999"/>
              </a:lnSpc>
              <a:spcBef>
                <a:spcPts val="0"/>
              </a:spcBef>
              <a:spcAft>
                <a:spcPts val="0"/>
              </a:spcAft>
              <a:buClr>
                <a:schemeClr val="dk1"/>
              </a:buClr>
              <a:buSzPts val="1100"/>
              <a:buFont typeface="Arial"/>
              <a:buNone/>
            </a:pPr>
            <a:r>
              <a:rPr lang="en-US" sz="1200" b="0" i="0" u="none" strike="noStrike" cap="none">
                <a:solidFill>
                  <a:schemeClr val="dk1"/>
                </a:solidFill>
                <a:latin typeface="Arial"/>
                <a:ea typeface="Arial"/>
                <a:cs typeface="Arial"/>
                <a:sym typeface="Arial"/>
              </a:rPr>
              <a:t>Decreased job performance</a:t>
            </a:r>
            <a:endParaRPr/>
          </a:p>
          <a:p>
            <a:pPr marL="0" lvl="0" indent="0" algn="l" rtl="0">
              <a:lnSpc>
                <a:spcPct val="114999"/>
              </a:lnSpc>
              <a:spcBef>
                <a:spcPts val="0"/>
              </a:spcBef>
              <a:spcAft>
                <a:spcPts val="0"/>
              </a:spcAft>
              <a:buClr>
                <a:schemeClr val="dk1"/>
              </a:buClr>
              <a:buSzPts val="1100"/>
              <a:buNone/>
            </a:pPr>
            <a:r>
              <a:rPr lang="en-US" sz="1200" b="0" i="0" u="none" strike="noStrike" cap="none">
                <a:solidFill>
                  <a:schemeClr val="dk1"/>
                </a:solidFill>
                <a:latin typeface="Arial"/>
                <a:ea typeface="Arial"/>
                <a:cs typeface="Arial"/>
                <a:sym typeface="Arial"/>
              </a:rPr>
              <a:t>Increased stress and decreased mental and physical health </a:t>
            </a:r>
            <a:endParaRPr/>
          </a:p>
          <a:p>
            <a:pPr marL="0" lvl="0" indent="0" algn="l" rtl="0">
              <a:lnSpc>
                <a:spcPct val="114999"/>
              </a:lnSpc>
              <a:spcBef>
                <a:spcPts val="0"/>
              </a:spcBef>
              <a:spcAft>
                <a:spcPts val="0"/>
              </a:spcAft>
              <a:buClr>
                <a:schemeClr val="dk1"/>
              </a:buClr>
              <a:buSzPts val="1100"/>
              <a:buNone/>
            </a:pPr>
            <a:r>
              <a:rPr lang="en-US"/>
              <a:t>Increased</a:t>
            </a:r>
            <a:r>
              <a:rPr lang="en-US" sz="1200" b="0" i="0" u="none" strike="noStrike" cap="none">
                <a:solidFill>
                  <a:schemeClr val="dk1"/>
                </a:solidFill>
                <a:latin typeface="Arial"/>
                <a:ea typeface="Arial"/>
                <a:cs typeface="Arial"/>
                <a:sym typeface="Arial"/>
              </a:rPr>
              <a:t> imposter syndrome (belief that success occurred not due to your own </a:t>
            </a:r>
            <a:r>
              <a:rPr lang="en-US"/>
              <a:t>accomplishments</a:t>
            </a:r>
            <a:r>
              <a:rPr lang="en-US" sz="1200" b="0" i="0" u="none" strike="noStrike" cap="none">
                <a:solidFill>
                  <a:schemeClr val="dk1"/>
                </a:solidFill>
                <a:latin typeface="Arial"/>
                <a:ea typeface="Arial"/>
                <a:cs typeface="Arial"/>
                <a:sym typeface="Arial"/>
              </a:rPr>
              <a:t>, but because you got lucky or somehow manipulated someone’s opinion of you; feeling like you don’t actually belong)</a:t>
            </a:r>
            <a:endParaRPr/>
          </a:p>
          <a:p>
            <a:pPr marL="0" lvl="0" indent="0" algn="l" rtl="0">
              <a:lnSpc>
                <a:spcPct val="114999"/>
              </a:lnSpc>
              <a:spcBef>
                <a:spcPts val="0"/>
              </a:spcBef>
              <a:spcAft>
                <a:spcPts val="0"/>
              </a:spcAft>
              <a:buClr>
                <a:schemeClr val="dk1"/>
              </a:buClr>
              <a:buSzPts val="1100"/>
              <a:buNone/>
            </a:pPr>
            <a:endParaRPr sz="1200" b="0" i="0" u="none" strike="noStrike" cap="none">
              <a:solidFill>
                <a:schemeClr val="dk1"/>
              </a:solidFill>
              <a:latin typeface="Arial"/>
              <a:ea typeface="Arial"/>
              <a:cs typeface="Arial"/>
              <a:sym typeface="Arial"/>
            </a:endParaRPr>
          </a:p>
          <a:p>
            <a:pPr marL="0" lvl="0" indent="0" algn="l" rtl="0">
              <a:lnSpc>
                <a:spcPct val="114999"/>
              </a:lnSpc>
              <a:spcBef>
                <a:spcPts val="0"/>
              </a:spcBef>
              <a:spcAft>
                <a:spcPts val="0"/>
              </a:spcAft>
              <a:buClr>
                <a:schemeClr val="dk1"/>
              </a:buClr>
              <a:buSzPts val="1100"/>
              <a:buNone/>
            </a:pPr>
            <a:r>
              <a:rPr lang="en-US" sz="1200" b="0" i="0" u="none" strike="noStrike" cap="none">
                <a:solidFill>
                  <a:schemeClr val="dk1"/>
                </a:solidFill>
                <a:latin typeface="Arial"/>
                <a:ea typeface="Arial"/>
                <a:cs typeface="Arial"/>
                <a:sym typeface="Arial"/>
              </a:rPr>
              <a:t>In addition to these things all being harmful to the person experiencing sexual harassment, these negative outcomes can also permeate a team or organization, contributing to an unhealthy work or academic environment. </a:t>
            </a:r>
            <a:endParaRPr/>
          </a:p>
          <a:p>
            <a:pPr marL="0" lvl="0" indent="0" algn="l" rtl="0">
              <a:lnSpc>
                <a:spcPct val="114999"/>
              </a:lnSpc>
              <a:spcBef>
                <a:spcPts val="0"/>
              </a:spcBef>
              <a:spcAft>
                <a:spcPts val="0"/>
              </a:spcAft>
              <a:buClr>
                <a:schemeClr val="dk1"/>
              </a:buClr>
              <a:buSzPts val="1100"/>
              <a:buFont typeface="Arial"/>
              <a:buNone/>
            </a:pPr>
            <a:endParaRPr sz="1200" b="0" i="0" u="none" strike="noStrike" cap="none">
              <a:solidFill>
                <a:schemeClr val="dk1"/>
              </a:solidFill>
              <a:latin typeface="Arial"/>
              <a:ea typeface="Arial"/>
              <a:cs typeface="Arial"/>
              <a:sym typeface="Arial"/>
            </a:endParaRPr>
          </a:p>
          <a:p>
            <a:pPr marL="0" lvl="0" indent="0" algn="l" rtl="0">
              <a:lnSpc>
                <a:spcPct val="114999"/>
              </a:lnSpc>
              <a:spcBef>
                <a:spcPts val="0"/>
              </a:spcBef>
              <a:spcAft>
                <a:spcPts val="0"/>
              </a:spcAft>
              <a:buClr>
                <a:schemeClr val="dk1"/>
              </a:buClr>
              <a:buSzPts val="1100"/>
              <a:buFont typeface="Arial"/>
              <a:buNone/>
            </a:pPr>
            <a:r>
              <a:rPr lang="en-US"/>
              <a:t>Source: </a:t>
            </a:r>
            <a:endParaRPr/>
          </a:p>
          <a:p>
            <a:pPr marL="0" lvl="0" indent="0" algn="l" rtl="0">
              <a:lnSpc>
                <a:spcPct val="114999"/>
              </a:lnSpc>
              <a:spcBef>
                <a:spcPts val="0"/>
              </a:spcBef>
              <a:spcAft>
                <a:spcPts val="0"/>
              </a:spcAft>
              <a:buClr>
                <a:schemeClr val="dk1"/>
              </a:buClr>
              <a:buSzPts val="1100"/>
              <a:buFont typeface="Arial"/>
              <a:buNone/>
            </a:pPr>
            <a:r>
              <a:rPr lang="en-US"/>
              <a:t>Burn, S. M. (2019). The Psychology of Sexual Harassment. Teaching of Psychology, 46(1), 96–103. </a:t>
            </a:r>
            <a:r>
              <a:rPr lang="en-US" u="sng">
                <a:solidFill>
                  <a:schemeClr val="hlink"/>
                </a:solidFill>
                <a:hlinkClick r:id="rId3"/>
              </a:rPr>
              <a:t>https://doi.org/10.1177/0098628318816183</a:t>
            </a:r>
            <a:endParaRPr/>
          </a:p>
          <a:p>
            <a:pPr marL="0" lvl="0" indent="0" algn="l" rtl="0">
              <a:lnSpc>
                <a:spcPct val="114999"/>
              </a:lnSpc>
              <a:spcBef>
                <a:spcPts val="0"/>
              </a:spcBef>
              <a:spcAft>
                <a:spcPts val="0"/>
              </a:spcAft>
              <a:buClr>
                <a:schemeClr val="dk1"/>
              </a:buClr>
              <a:buSzPts val="1100"/>
              <a:buFont typeface="Arial"/>
              <a:buNone/>
            </a:pPr>
            <a:r>
              <a:rPr lang="en-US" sz="1200" b="0" i="0" u="none" strike="noStrike" cap="none">
                <a:solidFill>
                  <a:schemeClr val="dk1"/>
                </a:solidFill>
                <a:latin typeface="Arial"/>
                <a:ea typeface="Arial"/>
                <a:cs typeface="Arial"/>
                <a:sym typeface="Arial"/>
              </a:rPr>
              <a:t>Sojo, V. E., Wood, R. E., &amp; Genat, A. E. (2016). Harmful workplace experiences and women’s occupational well-being: A meta-analysis. </a:t>
            </a:r>
            <a:r>
              <a:rPr lang="en-US" sz="1200" b="0" i="1" u="none" strike="noStrike" cap="none">
                <a:solidFill>
                  <a:schemeClr val="dk1"/>
                </a:solidFill>
                <a:latin typeface="Arial"/>
                <a:ea typeface="Arial"/>
                <a:cs typeface="Arial"/>
                <a:sym typeface="Arial"/>
              </a:rPr>
              <a:t>Psychology of Women Quarterly</a:t>
            </a:r>
            <a:r>
              <a:rPr lang="en-US" sz="1200" b="0" i="0" u="none" strike="noStrike" cap="none">
                <a:solidFill>
                  <a:schemeClr val="dk1"/>
                </a:solidFill>
                <a:latin typeface="Arial"/>
                <a:ea typeface="Arial"/>
                <a:cs typeface="Arial"/>
                <a:sym typeface="Arial"/>
              </a:rPr>
              <a:t>, </a:t>
            </a:r>
            <a:r>
              <a:rPr lang="en-US" sz="1200" b="0" i="1" u="none" strike="noStrike" cap="none">
                <a:solidFill>
                  <a:schemeClr val="dk1"/>
                </a:solidFill>
                <a:latin typeface="Arial"/>
                <a:ea typeface="Arial"/>
                <a:cs typeface="Arial"/>
                <a:sym typeface="Arial"/>
              </a:rPr>
              <a:t>40</a:t>
            </a:r>
            <a:r>
              <a:rPr lang="en-US" sz="1200" b="0" i="0" u="none" strike="noStrike" cap="none">
                <a:solidFill>
                  <a:schemeClr val="dk1"/>
                </a:solidFill>
                <a:latin typeface="Arial"/>
                <a:ea typeface="Arial"/>
                <a:cs typeface="Arial"/>
                <a:sym typeface="Arial"/>
              </a:rPr>
              <a:t>(1), 10-40.</a:t>
            </a:r>
            <a:endParaRPr/>
          </a:p>
          <a:p>
            <a:pPr marL="0" marR="0" lvl="0" indent="0" algn="l" rtl="0">
              <a:lnSpc>
                <a:spcPct val="114999"/>
              </a:lnSpc>
              <a:spcBef>
                <a:spcPts val="0"/>
              </a:spcBef>
              <a:spcAft>
                <a:spcPts val="0"/>
              </a:spcAft>
              <a:buClr>
                <a:schemeClr val="dk1"/>
              </a:buClr>
              <a:buSzPts val="1100"/>
              <a:buFont typeface="Arial"/>
              <a:buNone/>
            </a:pPr>
            <a:r>
              <a:rPr lang="en-US" sz="1200" b="0" i="0" u="none" strike="noStrike" cap="none">
                <a:solidFill>
                  <a:schemeClr val="dk1"/>
                </a:solidFill>
                <a:latin typeface="Arial"/>
                <a:ea typeface="Arial"/>
                <a:cs typeface="Arial"/>
                <a:sym typeface="Arial"/>
              </a:rPr>
              <a:t>Chan, D. K., Chow, S. Y., Lam, C. B., &amp; Cheung, S. F. (2008). Examining the job-related, psychological, and physical outcomes of workplace sexual harassment: A meta-analytic review. </a:t>
            </a:r>
            <a:r>
              <a:rPr lang="en-US" sz="1200" b="0" i="1" u="none" strike="noStrike" cap="none">
                <a:solidFill>
                  <a:schemeClr val="dk1"/>
                </a:solidFill>
                <a:latin typeface="Arial"/>
                <a:ea typeface="Arial"/>
                <a:cs typeface="Arial"/>
                <a:sym typeface="Arial"/>
              </a:rPr>
              <a:t>Psychology of Women Quarterly</a:t>
            </a:r>
            <a:r>
              <a:rPr lang="en-US" sz="1200" b="0" i="0" u="none" strike="noStrike" cap="none">
                <a:solidFill>
                  <a:schemeClr val="dk1"/>
                </a:solidFill>
                <a:latin typeface="Arial"/>
                <a:ea typeface="Arial"/>
                <a:cs typeface="Arial"/>
                <a:sym typeface="Arial"/>
              </a:rPr>
              <a:t>, </a:t>
            </a:r>
            <a:r>
              <a:rPr lang="en-US" sz="1200" b="0" i="1" u="none" strike="noStrike" cap="none">
                <a:solidFill>
                  <a:schemeClr val="dk1"/>
                </a:solidFill>
                <a:latin typeface="Arial"/>
                <a:ea typeface="Arial"/>
                <a:cs typeface="Arial"/>
                <a:sym typeface="Arial"/>
              </a:rPr>
              <a:t>32</a:t>
            </a:r>
            <a:r>
              <a:rPr lang="en-US" sz="1200" b="0" i="0" u="none" strike="noStrike" cap="none">
                <a:solidFill>
                  <a:schemeClr val="dk1"/>
                </a:solidFill>
                <a:latin typeface="Arial"/>
                <a:ea typeface="Arial"/>
                <a:cs typeface="Arial"/>
                <a:sym typeface="Arial"/>
              </a:rPr>
              <a:t>(4), 362-376.</a:t>
            </a:r>
            <a:endParaRPr/>
          </a:p>
          <a:p>
            <a:pPr marL="0" marR="0" lvl="0" indent="0" algn="l" rtl="0">
              <a:lnSpc>
                <a:spcPct val="114999"/>
              </a:lnSpc>
              <a:spcBef>
                <a:spcPts val="0"/>
              </a:spcBef>
              <a:spcAft>
                <a:spcPts val="0"/>
              </a:spcAft>
              <a:buClr>
                <a:schemeClr val="dk1"/>
              </a:buClr>
              <a:buSzPts val="1100"/>
              <a:buFont typeface="Arial"/>
              <a:buNone/>
            </a:pPr>
            <a:r>
              <a:rPr lang="en-US" sz="1200" b="0" i="0" u="none" strike="noStrike" cap="none">
                <a:solidFill>
                  <a:schemeClr val="dk1"/>
                </a:solidFill>
                <a:latin typeface="Arial"/>
                <a:ea typeface="Arial"/>
                <a:cs typeface="Arial"/>
                <a:sym typeface="Arial"/>
              </a:rPr>
              <a:t>Aycock, L. M., Hazari, Z., Brewe, E., Clancy, K. B. H., Hodapp, T., and Goertzen, R. M.: Sexual harassment reported by undergraduate female physicists, Phys. Rev. Phys. Educ. Res., 15, 010121, </a:t>
            </a:r>
            <a:r>
              <a:rPr lang="en-US" sz="12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https://doi.org/10.1103/PhysRevPhysEducRes.15.010121</a:t>
            </a:r>
            <a:r>
              <a:rPr lang="en-US" sz="1200" b="0" i="0" u="none" strike="noStrike" cap="none">
                <a:solidFill>
                  <a:schemeClr val="dk1"/>
                </a:solidFill>
                <a:latin typeface="Arial"/>
                <a:ea typeface="Arial"/>
                <a:cs typeface="Arial"/>
                <a:sym typeface="Arial"/>
              </a:rPr>
              <a:t>, 2019.</a:t>
            </a:r>
            <a:endParaRPr/>
          </a:p>
          <a:p>
            <a:pPr marL="0" marR="0" lvl="0" indent="0" algn="l" rtl="0">
              <a:lnSpc>
                <a:spcPct val="114999"/>
              </a:lnSpc>
              <a:spcBef>
                <a:spcPts val="0"/>
              </a:spcBef>
              <a:spcAft>
                <a:spcPts val="0"/>
              </a:spcAft>
              <a:buClr>
                <a:schemeClr val="dk1"/>
              </a:buClr>
              <a:buSzPts val="1100"/>
              <a:buFont typeface="Arial"/>
              <a:buNone/>
            </a:pPr>
            <a:endParaRPr sz="1200" b="0" i="0" u="none" strike="noStrike" cap="none">
              <a:solidFill>
                <a:schemeClr val="dk1"/>
              </a:solidFill>
              <a:latin typeface="Arial"/>
              <a:ea typeface="Arial"/>
              <a:cs typeface="Arial"/>
              <a:sym typeface="Arial"/>
            </a:endParaRPr>
          </a:p>
        </p:txBody>
      </p:sp>
      <p:sp>
        <p:nvSpPr>
          <p:cNvPr id="483" name="Google Shape;483;p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4999"/>
              </a:lnSpc>
              <a:spcBef>
                <a:spcPts val="0"/>
              </a:spcBef>
              <a:spcAft>
                <a:spcPts val="0"/>
              </a:spcAft>
              <a:buClr>
                <a:schemeClr val="dk1"/>
              </a:buClr>
              <a:buSzPts val="1100"/>
              <a:buNone/>
            </a:pPr>
            <a:r>
              <a:rPr lang="en-US" u="sng">
                <a:solidFill>
                  <a:schemeClr val="hlink"/>
                </a:solidFill>
                <a:hlinkClick r:id="rId3"/>
              </a:rPr>
              <a:t>https://www.youtube.com/watch?v=Rfb23DbAsEk</a:t>
            </a:r>
            <a:r>
              <a:rPr lang="en-US"/>
              <a:t> (0:30-2:10; 3:33)</a:t>
            </a:r>
            <a:endParaRPr/>
          </a:p>
        </p:txBody>
      </p:sp>
      <p:sp>
        <p:nvSpPr>
          <p:cNvPr id="492" name="Google Shape;492;p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u="sng" dirty="0"/>
              <a:t>Here are some examples about the barriers to reporting harassment.</a:t>
            </a:r>
            <a:endParaRPr dirty="0"/>
          </a:p>
          <a:p>
            <a:pPr marL="114300" lvl="0" indent="0" algn="l" rtl="0">
              <a:lnSpc>
                <a:spcPct val="100000"/>
              </a:lnSpc>
              <a:spcBef>
                <a:spcPts val="0"/>
              </a:spcBef>
              <a:spcAft>
                <a:spcPts val="0"/>
              </a:spcAft>
              <a:buSzPts val="1400"/>
              <a:buNone/>
            </a:pPr>
            <a:endParaRPr dirty="0">
              <a:solidFill>
                <a:srgbClr val="000000"/>
              </a:solidFill>
            </a:endParaRPr>
          </a:p>
          <a:p>
            <a:pPr marL="114300" lvl="0" indent="0" algn="l" rtl="0">
              <a:lnSpc>
                <a:spcPct val="100000"/>
              </a:lnSpc>
              <a:spcBef>
                <a:spcPts val="0"/>
              </a:spcBef>
              <a:spcAft>
                <a:spcPts val="0"/>
              </a:spcAft>
              <a:buSzPts val="1400"/>
              <a:buNone/>
            </a:pPr>
            <a:r>
              <a:rPr lang="en-US" dirty="0">
                <a:solidFill>
                  <a:srgbClr val="000000"/>
                </a:solidFill>
              </a:rPr>
              <a:t> “When I went public with being raped by a swimmer, multiple </a:t>
            </a:r>
            <a:r>
              <a:rPr lang="en-US" b="1" dirty="0">
                <a:solidFill>
                  <a:srgbClr val="000000"/>
                </a:solidFill>
              </a:rPr>
              <a:t>people told me I deserved it </a:t>
            </a:r>
            <a:r>
              <a:rPr lang="en-US" dirty="0">
                <a:solidFill>
                  <a:srgbClr val="000000"/>
                </a:solidFill>
              </a:rPr>
              <a:t>including a member of a sorority that has Domestic Violence as their philanthropy.”</a:t>
            </a:r>
            <a:endParaRPr dirty="0"/>
          </a:p>
          <a:p>
            <a:pPr marL="114300" lvl="0" indent="0" algn="l" rtl="0">
              <a:lnSpc>
                <a:spcPct val="100000"/>
              </a:lnSpc>
              <a:spcBef>
                <a:spcPts val="0"/>
              </a:spcBef>
              <a:spcAft>
                <a:spcPts val="0"/>
              </a:spcAft>
              <a:buSzPts val="1400"/>
              <a:buNone/>
            </a:pPr>
            <a:endParaRPr dirty="0">
              <a:solidFill>
                <a:srgbClr val="000000"/>
              </a:solidFill>
            </a:endParaRPr>
          </a:p>
          <a:p>
            <a:pPr marL="114300" lvl="0" indent="0" algn="l" rtl="0">
              <a:lnSpc>
                <a:spcPct val="100000"/>
              </a:lnSpc>
              <a:spcBef>
                <a:spcPts val="0"/>
              </a:spcBef>
              <a:spcAft>
                <a:spcPts val="0"/>
              </a:spcAft>
              <a:buSzPts val="1400"/>
              <a:buNone/>
            </a:pPr>
            <a:r>
              <a:rPr lang="en-US" dirty="0">
                <a:solidFill>
                  <a:srgbClr val="000000"/>
                </a:solidFill>
              </a:rPr>
              <a:t>“I had multiple Women of Color tell me they </a:t>
            </a:r>
            <a:r>
              <a:rPr lang="en-US" b="1" dirty="0">
                <a:solidFill>
                  <a:srgbClr val="000000"/>
                </a:solidFill>
              </a:rPr>
              <a:t>never reported their assaults for fear of not being believed</a:t>
            </a:r>
            <a:r>
              <a:rPr lang="en-US" dirty="0">
                <a:solidFill>
                  <a:srgbClr val="000000"/>
                </a:solidFill>
              </a:rPr>
              <a:t>. Who am I to tell them differently when all of my white privilege didn’t protect me from my university?”</a:t>
            </a:r>
            <a:endParaRPr dirty="0"/>
          </a:p>
          <a:p>
            <a:pPr marL="114300" lvl="0" indent="0" algn="l" rtl="0">
              <a:lnSpc>
                <a:spcPct val="100000"/>
              </a:lnSpc>
              <a:spcBef>
                <a:spcPts val="0"/>
              </a:spcBef>
              <a:spcAft>
                <a:spcPts val="0"/>
              </a:spcAft>
              <a:buSzPts val="1400"/>
              <a:buNone/>
            </a:pPr>
            <a:endParaRPr dirty="0">
              <a:solidFill>
                <a:srgbClr val="000000"/>
              </a:solidFill>
            </a:endParaRPr>
          </a:p>
          <a:p>
            <a:pPr marL="114300" lvl="0" indent="0" algn="l" rtl="0">
              <a:lnSpc>
                <a:spcPct val="100000"/>
              </a:lnSpc>
              <a:spcBef>
                <a:spcPts val="0"/>
              </a:spcBef>
              <a:spcAft>
                <a:spcPts val="0"/>
              </a:spcAft>
              <a:buSzPts val="1400"/>
              <a:buNone/>
            </a:pPr>
            <a:r>
              <a:rPr lang="en-US" dirty="0">
                <a:solidFill>
                  <a:srgbClr val="000000"/>
                </a:solidFill>
              </a:rPr>
              <a:t>“I was sexually assaulted on campus my freshman year I told friends but never took it up with admin because </a:t>
            </a:r>
            <a:r>
              <a:rPr lang="en-US" b="1" dirty="0">
                <a:solidFill>
                  <a:srgbClr val="000000"/>
                </a:solidFill>
              </a:rPr>
              <a:t>I knew it’s my word against his</a:t>
            </a:r>
            <a:r>
              <a:rPr lang="en-US" dirty="0">
                <a:solidFill>
                  <a:srgbClr val="000000"/>
                </a:solidFill>
              </a:rPr>
              <a:t>.. especially after seeing everything that went down with girls assaulted by athletes” </a:t>
            </a:r>
            <a:endParaRPr dirty="0"/>
          </a:p>
          <a:p>
            <a:pPr marL="457200" lvl="0" indent="-228600" algn="l" rtl="0">
              <a:lnSpc>
                <a:spcPct val="100000"/>
              </a:lnSpc>
              <a:spcBef>
                <a:spcPts val="0"/>
              </a:spcBef>
              <a:spcAft>
                <a:spcPts val="0"/>
              </a:spcAft>
              <a:buSzPts val="1400"/>
              <a:buNone/>
            </a:pPr>
            <a:endParaRPr dirty="0"/>
          </a:p>
          <a:p>
            <a:pPr marL="457200" lvl="0" indent="-228600" algn="l" rtl="0">
              <a:lnSpc>
                <a:spcPct val="100000"/>
              </a:lnSpc>
              <a:spcBef>
                <a:spcPts val="0"/>
              </a:spcBef>
              <a:spcAft>
                <a:spcPts val="0"/>
              </a:spcAft>
              <a:buSzPts val="1400"/>
              <a:buNone/>
            </a:pPr>
            <a:r>
              <a:rPr lang="en-US" dirty="0"/>
              <a:t>Source: </a:t>
            </a:r>
            <a:r>
              <a:rPr lang="en-US" sz="1200" b="0" i="0" u="sng" strike="noStrike" cap="none"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@hannahslol</a:t>
            </a:r>
            <a:endParaRPr dirty="0"/>
          </a:p>
          <a:p>
            <a:pPr marL="457200" lvl="0" indent="-228600" algn="l" rtl="0">
              <a:lnSpc>
                <a:spcPct val="100000"/>
              </a:lnSpc>
              <a:spcBef>
                <a:spcPts val="0"/>
              </a:spcBef>
              <a:spcAft>
                <a:spcPts val="0"/>
              </a:spcAft>
              <a:buSzPts val="1400"/>
              <a:buNone/>
            </a:pPr>
            <a:r>
              <a:rPr lang="en-US" sz="1200" b="0" i="0" u="sng" strike="noStrike" cap="none"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Source: @nataliekateburk</a:t>
            </a:r>
            <a:endParaRPr dirty="0"/>
          </a:p>
          <a:p>
            <a:pPr marL="457200" marR="0" lvl="0" indent="-228600" algn="l" rtl="0">
              <a:lnSpc>
                <a:spcPct val="100000"/>
              </a:lnSpc>
              <a:spcBef>
                <a:spcPts val="0"/>
              </a:spcBef>
              <a:spcAft>
                <a:spcPts val="0"/>
              </a:spcAft>
              <a:buClr>
                <a:srgbClr val="000000"/>
              </a:buClr>
              <a:buSzPts val="1400"/>
              <a:buFont typeface="Arial"/>
              <a:buNone/>
            </a:pPr>
            <a:br>
              <a:rPr lang="en-US" dirty="0"/>
            </a:br>
            <a:endParaRPr dirty="0"/>
          </a:p>
        </p:txBody>
      </p:sp>
      <p:sp>
        <p:nvSpPr>
          <p:cNvPr id="499" name="Google Shape;499;p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
        <p:nvSpPr>
          <p:cNvPr id="618" name="Google Shape;618;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9" name="Google Shape;619;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300">
              <a:latin typeface="Trebuchet MS"/>
              <a:ea typeface="Trebuchet MS"/>
              <a:cs typeface="Trebuchet MS"/>
              <a:sym typeface="Trebuchet MS"/>
            </a:endParaRPr>
          </a:p>
        </p:txBody>
      </p:sp>
    </p:spTree>
    <p:extLst>
      <p:ext uri="{BB962C8B-B14F-4D97-AF65-F5344CB8AC3E}">
        <p14:creationId xmlns:p14="http://schemas.microsoft.com/office/powerpoint/2010/main" val="23617999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6" name="Google Shape;686;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u="none"/>
              <a:t>The following is a case study involving a female engineer working at UBER. </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sz="1200"/>
              <a:t>“On my </a:t>
            </a:r>
            <a:r>
              <a:rPr lang="en-US" sz="1200">
                <a:solidFill>
                  <a:srgbClr val="00B0F0"/>
                </a:solidFill>
              </a:rPr>
              <a:t>first official day </a:t>
            </a:r>
            <a:r>
              <a:rPr lang="en-US" sz="1200"/>
              <a:t>rotating on the team, my new manager sent me a string of messages over company chat. </a:t>
            </a:r>
            <a:r>
              <a:rPr lang="en-US" sz="1200">
                <a:solidFill>
                  <a:srgbClr val="FFC000"/>
                </a:solidFill>
              </a:rPr>
              <a:t>He was in an </a:t>
            </a:r>
            <a:r>
              <a:rPr lang="en-US" sz="1200">
                <a:solidFill>
                  <a:srgbClr val="00B050"/>
                </a:solidFill>
              </a:rPr>
              <a:t>open relationship</a:t>
            </a:r>
            <a:r>
              <a:rPr lang="en-US" sz="1200"/>
              <a:t>, he said, and his girlfriend was having an easy time finding new partners but he wasn't. He was trying to stay out of trouble at work, he said, but he couldn't help getting in trouble, because </a:t>
            </a:r>
            <a:r>
              <a:rPr lang="en-US" sz="1200">
                <a:solidFill>
                  <a:srgbClr val="FF0000"/>
                </a:solidFill>
              </a:rPr>
              <a:t>he was looking for women to have sex with</a:t>
            </a:r>
            <a:r>
              <a:rPr lang="en-US" sz="1200"/>
              <a:t>. It was clear that he was trying to get me to have sex with him, and it was so clearly out of line </a:t>
            </a:r>
            <a:r>
              <a:rPr lang="en-US" sz="1200">
                <a:solidFill>
                  <a:srgbClr val="00B050"/>
                </a:solidFill>
              </a:rPr>
              <a:t>that I immediately took screenshots</a:t>
            </a:r>
            <a:r>
              <a:rPr lang="en-US" sz="1200"/>
              <a:t> of these chat messages and reported him to HR.”</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687" name="Google Shape;687;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29</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80310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
        <p:nvSpPr>
          <p:cNvPr id="178" name="Google Shape;17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9" name="Google Shape;17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300">
              <a:latin typeface="Trebuchet MS"/>
              <a:ea typeface="Trebuchet MS"/>
              <a:cs typeface="Trebuchet MS"/>
              <a:sym typeface="Trebuchet M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3" name="Google Shape;693;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a:t>“I expected that I would report him to HR, they would handle the situation appropriately, and then life would go on - unfortunately, things played out quite a bit differently. </a:t>
            </a:r>
            <a:r>
              <a:rPr lang="en-US" sz="1200">
                <a:solidFill>
                  <a:srgbClr val="FF0000"/>
                </a:solidFill>
              </a:rPr>
              <a:t>When I reported the situation, I was told by both HR and upper management that even though this was clearly sexual harassment and he was propositioning me, it was this man's first offense</a:t>
            </a:r>
            <a:r>
              <a:rPr lang="en-US" sz="1200"/>
              <a:t>, and that they wouldn't feel comfortable giving him anything other than a warning and a stern talking-to.”</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694" name="Google Shape;694;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30</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225940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0" name="Google Shape;700;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a:t>“I was then told that I had to make a choice: (i) I could either go </a:t>
            </a:r>
            <a:r>
              <a:rPr lang="en-US" sz="1200">
                <a:solidFill>
                  <a:srgbClr val="FF0000"/>
                </a:solidFill>
              </a:rPr>
              <a:t>and find another team</a:t>
            </a:r>
            <a:r>
              <a:rPr lang="en-US" sz="1200"/>
              <a:t> and then never have to interact with this man again, or (ii) I could stay on the team, but I would have to understand that he would </a:t>
            </a:r>
            <a:r>
              <a:rPr lang="en-US" sz="1200">
                <a:solidFill>
                  <a:srgbClr val="00B0F0"/>
                </a:solidFill>
              </a:rPr>
              <a:t>most likely give me a poor performance review </a:t>
            </a:r>
            <a:r>
              <a:rPr lang="en-US" sz="1200"/>
              <a:t>when review time came around, and there was nothing they could do about that.”</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701" name="Google Shape;701;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31</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508724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8" name="Google Shape;708;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Take 4 minutes to discuss the following 3 questions: </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sz="1200"/>
              <a:t>1) What </a:t>
            </a:r>
            <a:r>
              <a:rPr lang="en-US" sz="1200">
                <a:solidFill>
                  <a:srgbClr val="00B050"/>
                </a:solidFill>
              </a:rPr>
              <a:t>would you have done </a:t>
            </a:r>
            <a:r>
              <a:rPr lang="en-US" sz="1200"/>
              <a:t>if you had been the female engineer?</a:t>
            </a:r>
            <a:endParaRPr/>
          </a:p>
          <a:p>
            <a:pPr marL="457200" marR="0" lvl="0" indent="-228600" algn="l" rtl="0">
              <a:lnSpc>
                <a:spcPct val="100000"/>
              </a:lnSpc>
              <a:spcBef>
                <a:spcPts val="0"/>
              </a:spcBef>
              <a:spcAft>
                <a:spcPts val="0"/>
              </a:spcAft>
              <a:buClr>
                <a:srgbClr val="000000"/>
              </a:buClr>
              <a:buSzPts val="1400"/>
              <a:buFont typeface="Arial"/>
              <a:buNone/>
            </a:pPr>
            <a:r>
              <a:rPr lang="en-US" sz="1200"/>
              <a:t>2) How </a:t>
            </a:r>
            <a:r>
              <a:rPr lang="en-US" sz="1200">
                <a:solidFill>
                  <a:srgbClr val="7030A0"/>
                </a:solidFill>
              </a:rPr>
              <a:t>should UBER </a:t>
            </a:r>
            <a:r>
              <a:rPr lang="en-US" sz="1200"/>
              <a:t>have handled this situation?</a:t>
            </a:r>
            <a:endParaRPr/>
          </a:p>
          <a:p>
            <a:pPr marL="457200" marR="0" lvl="0" indent="-228600" algn="l" rtl="0">
              <a:lnSpc>
                <a:spcPct val="100000"/>
              </a:lnSpc>
              <a:spcBef>
                <a:spcPts val="0"/>
              </a:spcBef>
              <a:spcAft>
                <a:spcPts val="0"/>
              </a:spcAft>
              <a:buClr>
                <a:srgbClr val="000000"/>
              </a:buClr>
              <a:buSzPts val="1400"/>
              <a:buFont typeface="Arial"/>
              <a:buNone/>
            </a:pPr>
            <a:r>
              <a:rPr lang="en-US" sz="1200"/>
              <a:t>3) What were the underlying </a:t>
            </a:r>
            <a:r>
              <a:rPr lang="en-US" sz="1200">
                <a:solidFill>
                  <a:srgbClr val="FF0000"/>
                </a:solidFill>
              </a:rPr>
              <a:t>CAUSES </a:t>
            </a:r>
            <a:r>
              <a:rPr lang="en-US" sz="1200">
                <a:solidFill>
                  <a:schemeClr val="dk1"/>
                </a:solidFill>
              </a:rPr>
              <a:t>of this problem</a:t>
            </a:r>
            <a:r>
              <a:rPr lang="en-US" sz="1200">
                <a:solidFill>
                  <a:srgbClr val="FF0000"/>
                </a:solidFill>
              </a:rPr>
              <a:t> </a:t>
            </a:r>
            <a:r>
              <a:rPr lang="en-US" sz="1200"/>
              <a:t>and what </a:t>
            </a:r>
            <a:r>
              <a:rPr lang="en-US" sz="1200">
                <a:solidFill>
                  <a:srgbClr val="00B0F0"/>
                </a:solidFill>
              </a:rPr>
              <a:t>STRATEGIES</a:t>
            </a:r>
            <a:r>
              <a:rPr lang="en-US" sz="1200"/>
              <a:t> could UBER use for preventing similar problems in the future?</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709" name="Google Shape;709;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32</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304728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5" name="Google Shape;715;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u="none"/>
              <a:t>This case led to a class-action lawsuit against UBER, leading to a $10 million settlement to 483 plaintiffs. UBER fired 20 employees, including the CEO. </a:t>
            </a:r>
            <a:endParaRPr/>
          </a:p>
        </p:txBody>
      </p:sp>
      <p:sp>
        <p:nvSpPr>
          <p:cNvPr id="716" name="Google Shape;716;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72970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
        <p:nvSpPr>
          <p:cNvPr id="618" name="Google Shape;618;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9" name="Google Shape;619;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300">
              <a:latin typeface="Trebuchet MS"/>
              <a:ea typeface="Trebuchet MS"/>
              <a:cs typeface="Trebuchet MS"/>
              <a:sym typeface="Trebuchet MS"/>
            </a:endParaRPr>
          </a:p>
        </p:txBody>
      </p:sp>
    </p:spTree>
    <p:extLst>
      <p:ext uri="{BB962C8B-B14F-4D97-AF65-F5344CB8AC3E}">
        <p14:creationId xmlns:p14="http://schemas.microsoft.com/office/powerpoint/2010/main" val="39478510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eb169f773a_0_2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1" name="Google Shape;511;geb169f773a_0_2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There are a variety of strategies you can use to combat sexual harassment in your workplace. First, you should familiarize yourself with your workplace’s sexual harassment policy and know who to report harassment to. Look around your workplace for sexual harassment. If you see sexual harassment, tell the harasser that their behavior is unacceptable. Harassers often believe that their behavior is ok or that everyone does it. Calling out sexual harassment provides support to your coworkers and communicates that your workplace does not tolerate harassment.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Bystander effect is a common problem that effects the lack of intervention is sexual harassment events. Bystander effect is the belief of the bystander (witnessing the event) that the situation doesn’t necessarily call for help or that if it does, someone else who is also witnessing the event would/could help instead of themselves. There are five steps to combating the bystander effect problem, which goes hand in hand with the importance of knowing what to do in accordance with your workplace policies, or the situation you are in. (Nickerson, 2014).</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If your coworker tells you they have experienced harassment, take them seriously! False complaints are very rare. Ask your coworker how you can best support them!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Nickerson AB, Aloe AM, Livingston JA, et al. (2014) Measurement of the bystander intervention model for bullying and sexual harassment. Journal of Adolescence 37: 391–400</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solidFill>
                  <a:srgbClr val="1C1D1E"/>
                </a:solidFill>
                <a:highlight>
                  <a:srgbClr val="FFFFFF"/>
                </a:highlight>
              </a:rPr>
              <a:t>McDonald, P., Charlesworth, S. and Graham, T. (2015) Developing a framework of effective prevention and response strategies in workplace sexual harassment. </a:t>
            </a:r>
            <a:r>
              <a:rPr lang="en-US" i="1">
                <a:solidFill>
                  <a:srgbClr val="1C1D1E"/>
                </a:solidFill>
                <a:highlight>
                  <a:srgbClr val="FFFFFF"/>
                </a:highlight>
              </a:rPr>
              <a:t>Asia Pacific Journal of Human Resources</a:t>
            </a:r>
            <a:r>
              <a:rPr lang="en-US">
                <a:solidFill>
                  <a:srgbClr val="1C1D1E"/>
                </a:solidFill>
                <a:highlight>
                  <a:srgbClr val="FFFFFF"/>
                </a:highlight>
              </a:rPr>
              <a:t>, 53,1, 41– 58.</a:t>
            </a:r>
            <a:endParaRPr/>
          </a:p>
          <a:p>
            <a:pPr marL="0" lvl="0" indent="0" algn="l" rtl="0">
              <a:lnSpc>
                <a:spcPct val="100000"/>
              </a:lnSpc>
              <a:spcBef>
                <a:spcPts val="0"/>
              </a:spcBef>
              <a:spcAft>
                <a:spcPts val="0"/>
              </a:spcAft>
              <a:buSzPts val="1400"/>
              <a:buNone/>
            </a:pPr>
            <a:endParaRPr/>
          </a:p>
        </p:txBody>
      </p:sp>
      <p:sp>
        <p:nvSpPr>
          <p:cNvPr id="512" name="Google Shape;512;geb169f773a_0_20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4" name="Google Shape;624;p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Strategies to Reduce Discrimination by Self - How can we stop ourselves from acting on our implicit biases?</a:t>
            </a:r>
            <a:endParaRPr/>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i="1"/>
              <a:t>(You can even have them try to come up with these strategies first on their own)</a:t>
            </a:r>
            <a:endParaRPr i="1"/>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sz="1200"/>
              <a:t>Given that most research shows that these biases are quite impervious, we must recognize and do what we can to prevent these biases from manifesting in differential treatment of others. If we don’t actively work to do this, we will perpetuate discrimination unknowingly. Here are some strategies to recognize and prevent these biases from impacting our behaviors:</a:t>
            </a:r>
            <a:endParaRPr/>
          </a:p>
          <a:p>
            <a:pPr marL="0" marR="0" lvl="0" indent="0" algn="l" rtl="0">
              <a:lnSpc>
                <a:spcPct val="100000"/>
              </a:lnSpc>
              <a:spcBef>
                <a:spcPts val="0"/>
              </a:spcBef>
              <a:spcAft>
                <a:spcPts val="0"/>
              </a:spcAft>
              <a:buClr>
                <a:schemeClr val="dk1"/>
              </a:buClr>
              <a:buSzPts val="1200"/>
              <a:buFont typeface="Arial"/>
              <a:buNone/>
            </a:pPr>
            <a:endParaRPr sz="1200"/>
          </a:p>
          <a:p>
            <a:pPr marL="457200" lvl="0" indent="-342900" algn="l" rtl="0">
              <a:lnSpc>
                <a:spcPct val="90000"/>
              </a:lnSpc>
              <a:spcBef>
                <a:spcPts val="0"/>
              </a:spcBef>
              <a:spcAft>
                <a:spcPts val="0"/>
              </a:spcAft>
              <a:buSzPts val="1800"/>
              <a:buChar char="●"/>
            </a:pPr>
            <a:r>
              <a:rPr lang="en-US" sz="1200" b="1" u="sng"/>
              <a:t>Examine diversity in your life:</a:t>
            </a:r>
            <a:r>
              <a:rPr lang="en-US" b="1"/>
              <a:t> </a:t>
            </a:r>
            <a:r>
              <a:rPr lang="en-US" sz="1200" b="1"/>
              <a:t> </a:t>
            </a:r>
            <a:r>
              <a:rPr lang="en-US" sz="1200"/>
              <a:t>Look at different aspects of your personal life (friend groups, media/literature that you consume, etc.), how much diversity is there? How could you increase your exposure to diverse groups?</a:t>
            </a:r>
            <a:endParaRPr/>
          </a:p>
          <a:p>
            <a:pPr marL="457200" lvl="0" indent="-342900" algn="l" rtl="0">
              <a:lnSpc>
                <a:spcPct val="90000"/>
              </a:lnSpc>
              <a:spcBef>
                <a:spcPts val="0"/>
              </a:spcBef>
              <a:spcAft>
                <a:spcPts val="0"/>
              </a:spcAft>
              <a:buSzPts val="1800"/>
              <a:buChar char="●"/>
            </a:pPr>
            <a:r>
              <a:rPr lang="en-US" sz="1200" b="1" u="sng"/>
              <a:t>Acknowledge and challenge your bias</a:t>
            </a:r>
            <a:r>
              <a:rPr lang="en-US" sz="1200" b="1"/>
              <a:t>: </a:t>
            </a:r>
            <a:r>
              <a:rPr lang="en-US" sz="1200"/>
              <a:t>instead of looking for things that justify it, look for evidence in people that prove your bias wrong. (e.g., finding members of underrepresented groups that you admire). </a:t>
            </a:r>
            <a:r>
              <a:rPr lang="en-US" sz="1200">
                <a:solidFill>
                  <a:srgbClr val="3F3F3F"/>
                </a:solidFill>
              </a:rPr>
              <a:t>Recognizing stereotypic responses within oneself and society, labeling them, and replacing them with </a:t>
            </a:r>
            <a:r>
              <a:rPr lang="en-US">
                <a:solidFill>
                  <a:srgbClr val="3F3F3F"/>
                </a:solidFill>
              </a:rPr>
              <a:t>non-stereotypic</a:t>
            </a:r>
            <a:r>
              <a:rPr lang="en-US" sz="1200">
                <a:solidFill>
                  <a:srgbClr val="3F3F3F"/>
                </a:solidFill>
              </a:rPr>
              <a:t> responses). </a:t>
            </a:r>
            <a:endParaRPr/>
          </a:p>
          <a:p>
            <a:pPr marL="457200" lvl="0" indent="-342900" algn="l" rtl="0">
              <a:lnSpc>
                <a:spcPct val="90000"/>
              </a:lnSpc>
              <a:spcBef>
                <a:spcPts val="0"/>
              </a:spcBef>
              <a:spcAft>
                <a:spcPts val="0"/>
              </a:spcAft>
              <a:buSzPts val="1800"/>
              <a:buChar char="●"/>
            </a:pPr>
            <a:r>
              <a:rPr lang="en-US" sz="1200" b="1" u="sng"/>
              <a:t>Individuation</a:t>
            </a:r>
            <a:r>
              <a:rPr lang="en-US" sz="1200" b="1"/>
              <a:t>: </a:t>
            </a:r>
            <a:r>
              <a:rPr lang="en-US" sz="1200"/>
              <a:t>Make an effort to see people as individuals rather than a stereotype. Learning about a person makes it easier to recognize them based on their own personal attributes rather than a stereotype.</a:t>
            </a:r>
            <a:r>
              <a:rPr lang="en-US">
                <a:solidFill>
                  <a:srgbClr val="E48312"/>
                </a:solidFill>
                <a:latin typeface="Times New Roman"/>
                <a:ea typeface="Times New Roman"/>
                <a:cs typeface="Times New Roman"/>
                <a:sym typeface="Times New Roman"/>
              </a:rPr>
              <a:t> </a:t>
            </a:r>
            <a:r>
              <a:rPr lang="en-US" sz="1200">
                <a:solidFill>
                  <a:srgbClr val="E48312"/>
                </a:solidFill>
                <a:latin typeface="Times New Roman"/>
                <a:ea typeface="Times New Roman"/>
                <a:cs typeface="Times New Roman"/>
                <a:sym typeface="Times New Roman"/>
              </a:rPr>
              <a:t> </a:t>
            </a:r>
            <a:r>
              <a:rPr lang="en-US" sz="1200">
                <a:solidFill>
                  <a:srgbClr val="3F3F3F"/>
                </a:solidFill>
              </a:rPr>
              <a:t>Think about and remember examples of out-group members who counter popularly held stereotypes.</a:t>
            </a:r>
            <a:endParaRPr/>
          </a:p>
          <a:p>
            <a:pPr marL="457200" lvl="0" indent="-342900" algn="l" rtl="0">
              <a:lnSpc>
                <a:spcPct val="90000"/>
              </a:lnSpc>
              <a:spcBef>
                <a:spcPts val="0"/>
              </a:spcBef>
              <a:spcAft>
                <a:spcPts val="0"/>
              </a:spcAft>
              <a:buSzPts val="1800"/>
              <a:buChar char="●"/>
            </a:pPr>
            <a:r>
              <a:rPr lang="en-US" sz="1200" b="1" i="0" u="sng">
                <a:solidFill>
                  <a:srgbClr val="3F3F3F"/>
                </a:solidFill>
              </a:rPr>
              <a:t>Recategorization: </a:t>
            </a:r>
            <a:r>
              <a:rPr lang="en-US" sz="1200" b="0" i="0" u="none">
                <a:solidFill>
                  <a:schemeClr val="dk1"/>
                </a:solidFill>
              </a:rPr>
              <a:t>R</a:t>
            </a:r>
            <a:r>
              <a:rPr lang="en-US"/>
              <a:t>edefine who is conceived of as an in-group member. View yourself and those not like you as a single superordinate group, rather than seeing yourself as different from the former out-group.</a:t>
            </a:r>
            <a:endParaRPr sz="1200" b="1" u="sng">
              <a:solidFill>
                <a:srgbClr val="3F3F3F"/>
              </a:solidFill>
            </a:endParaRPr>
          </a:p>
          <a:p>
            <a:pPr marL="457200" lvl="0" indent="-342900" algn="l" rtl="0">
              <a:lnSpc>
                <a:spcPct val="90000"/>
              </a:lnSpc>
              <a:spcBef>
                <a:spcPts val="0"/>
              </a:spcBef>
              <a:spcAft>
                <a:spcPts val="0"/>
              </a:spcAft>
              <a:buSzPts val="1800"/>
              <a:buChar char="●"/>
            </a:pPr>
            <a:r>
              <a:rPr lang="en-US" sz="1200" b="1" u="sng">
                <a:solidFill>
                  <a:srgbClr val="3F3F3F"/>
                </a:solidFill>
              </a:rPr>
              <a:t>Develop an understanding of privilege: </a:t>
            </a:r>
            <a:r>
              <a:rPr lang="en-US" sz="1200" b="0" u="none">
                <a:solidFill>
                  <a:srgbClr val="3F3F3F"/>
                </a:solidFill>
              </a:rPr>
              <a:t>It is important to recognize the ways in which your privilege has impacted your life. For those who do not face discrimination, it can be easy to ignore or consider a thing of the past. It is important to recognize in what ways you are benefitting from a society in which discrimination occurs. This understanding can help you better advocate for those who do not hold this privilege.</a:t>
            </a:r>
            <a:endParaRPr/>
          </a:p>
          <a:p>
            <a:pPr marL="457200" lvl="0" indent="-342900" algn="l" rtl="0">
              <a:lnSpc>
                <a:spcPct val="90000"/>
              </a:lnSpc>
              <a:spcBef>
                <a:spcPts val="0"/>
              </a:spcBef>
              <a:spcAft>
                <a:spcPts val="0"/>
              </a:spcAft>
              <a:buSzPts val="1800"/>
              <a:buChar char="●"/>
            </a:pPr>
            <a:r>
              <a:rPr lang="en-US" sz="1200" b="1" u="sng">
                <a:solidFill>
                  <a:srgbClr val="3F3F3F"/>
                </a:solidFill>
              </a:rPr>
              <a:t>Seek education on minority issues: </a:t>
            </a:r>
            <a:r>
              <a:rPr lang="en-US" sz="1200" b="0" u="none">
                <a:solidFill>
                  <a:srgbClr val="3F3F3F"/>
                </a:solidFill>
              </a:rPr>
              <a:t>Actively seek out information about minority issues, listening to others and learning from them. This does not mean listening when someone happens to mention their experiences, but rather to actively seek out this information.  </a:t>
            </a:r>
            <a:endParaRPr b="1" u="none"/>
          </a:p>
          <a:p>
            <a:pPr marL="457200" lvl="0" indent="0" algn="l" rtl="0">
              <a:lnSpc>
                <a:spcPct val="90000"/>
              </a:lnSpc>
              <a:spcBef>
                <a:spcPts val="0"/>
              </a:spcBef>
              <a:spcAft>
                <a:spcPts val="0"/>
              </a:spcAft>
              <a:buSzPts val="1400"/>
              <a:buNone/>
            </a:pPr>
            <a:r>
              <a:rPr lang="en-US" sz="1200" b="1" u="sng">
                <a:solidFill>
                  <a:srgbClr val="3F3F3F"/>
                </a:solidFill>
              </a:rPr>
              <a:t>Perspective taking: </a:t>
            </a:r>
            <a:r>
              <a:rPr lang="en-US" sz="1200">
                <a:solidFill>
                  <a:srgbClr val="3F3F3F"/>
                </a:solidFill>
              </a:rPr>
              <a:t>Adopting the perspective in the first person of a member of a stigmatizing group. Try to build empathy for that group by thinking about how you would feel if you were them. Learn about/listen to their life experiences and think about ways in which you can connect or relate to those experiences.</a:t>
            </a:r>
            <a:r>
              <a:rPr lang="en-US">
                <a:solidFill>
                  <a:srgbClr val="3F3F3F"/>
                </a:solidFill>
              </a:rPr>
              <a:t> </a:t>
            </a:r>
            <a:endParaRPr sz="1200"/>
          </a:p>
          <a:p>
            <a:pPr marL="457200" lvl="0" indent="-228600" algn="l" rtl="0">
              <a:lnSpc>
                <a:spcPct val="90000"/>
              </a:lnSpc>
              <a:spcBef>
                <a:spcPts val="0"/>
              </a:spcBef>
              <a:spcAft>
                <a:spcPts val="0"/>
              </a:spcAft>
              <a:buSzPts val="1800"/>
              <a:buNone/>
            </a:pPr>
            <a:endParaRPr sz="1200">
              <a:solidFill>
                <a:srgbClr val="3F3F3F"/>
              </a:solidFill>
            </a:endParaRPr>
          </a:p>
          <a:p>
            <a:pPr marL="114300" lvl="0" indent="0" algn="l" rtl="0">
              <a:lnSpc>
                <a:spcPct val="90000"/>
              </a:lnSpc>
              <a:spcBef>
                <a:spcPts val="0"/>
              </a:spcBef>
              <a:spcAft>
                <a:spcPts val="0"/>
              </a:spcAft>
              <a:buSzPts val="1800"/>
              <a:buFont typeface="Arial"/>
              <a:buNone/>
            </a:pPr>
            <a:r>
              <a:rPr lang="en-US" sz="1200" b="1" i="1" u="none" strike="noStrike" cap="none">
                <a:solidFill>
                  <a:schemeClr val="dk1"/>
                </a:solidFill>
                <a:latin typeface="Arial"/>
                <a:ea typeface="Arial"/>
                <a:cs typeface="Arial"/>
                <a:sym typeface="Arial"/>
              </a:rPr>
              <a:t>Arredondo, P., Toporek, R., Brown, S. P., Jones, J., Locke, D. C., Sanchez, J., &amp; Stadler, H. (1996). Operationalization of the multicultural counseling competencies. Journal of multicultural counseling and development, 24(1), 42-78.</a:t>
            </a:r>
            <a:endParaRPr/>
          </a:p>
          <a:p>
            <a:pPr marL="114300" lvl="0" indent="0" algn="l" rtl="0">
              <a:lnSpc>
                <a:spcPct val="90000"/>
              </a:lnSpc>
              <a:spcBef>
                <a:spcPts val="0"/>
              </a:spcBef>
              <a:spcAft>
                <a:spcPts val="0"/>
              </a:spcAft>
              <a:buSzPts val="1800"/>
              <a:buFont typeface="Arial"/>
              <a:buNone/>
            </a:pPr>
            <a:endParaRPr sz="1200" b="1" i="1" u="none" strike="noStrike" cap="none">
              <a:solidFill>
                <a:schemeClr val="dk1"/>
              </a:solidFill>
              <a:latin typeface="Arial"/>
              <a:ea typeface="Arial"/>
              <a:cs typeface="Arial"/>
              <a:sym typeface="Arial"/>
            </a:endParaRPr>
          </a:p>
          <a:p>
            <a:pPr marL="114300" lvl="0" indent="0" algn="l" rtl="0">
              <a:lnSpc>
                <a:spcPct val="90000"/>
              </a:lnSpc>
              <a:spcBef>
                <a:spcPts val="0"/>
              </a:spcBef>
              <a:spcAft>
                <a:spcPts val="0"/>
              </a:spcAft>
              <a:buSzPts val="1800"/>
              <a:buFont typeface="Arial"/>
              <a:buNone/>
            </a:pPr>
            <a:r>
              <a:rPr lang="en-US" sz="1200" b="1" i="1" u="none" strike="noStrike" cap="none">
                <a:solidFill>
                  <a:schemeClr val="dk1"/>
                </a:solidFill>
                <a:latin typeface="Arial"/>
                <a:ea typeface="Arial"/>
                <a:cs typeface="Arial"/>
                <a:sym typeface="Arial"/>
              </a:rPr>
              <a:t>Dovidio, J. F., Gaertner, S. L., Schnabel, N., Saguy, T., &amp; Johnson, J. (2010). Recategorization and prosocial behavior. The psychology of prosocial behavior: Group processes, intergroup relations, and helping, 289-309.</a:t>
            </a:r>
            <a:endParaRPr b="1" i="1"/>
          </a:p>
          <a:p>
            <a:pPr marL="457200" lvl="0" indent="0" algn="l" rtl="0">
              <a:lnSpc>
                <a:spcPct val="90000"/>
              </a:lnSpc>
              <a:spcBef>
                <a:spcPts val="0"/>
              </a:spcBef>
              <a:spcAft>
                <a:spcPts val="0"/>
              </a:spcAft>
              <a:buSzPts val="1400"/>
              <a:buNone/>
            </a:pPr>
            <a:endParaRPr sz="1200" i="1">
              <a:solidFill>
                <a:schemeClr val="dk1"/>
              </a:solidFill>
              <a:latin typeface="Arial"/>
              <a:ea typeface="Arial"/>
              <a:cs typeface="Arial"/>
              <a:sym typeface="Arial"/>
            </a:endParaRPr>
          </a:p>
          <a:p>
            <a:pPr marL="457200" lvl="0" indent="0" algn="l" rtl="0">
              <a:lnSpc>
                <a:spcPct val="90000"/>
              </a:lnSpc>
              <a:spcBef>
                <a:spcPts val="0"/>
              </a:spcBef>
              <a:spcAft>
                <a:spcPts val="0"/>
              </a:spcAft>
              <a:buSzPts val="1400"/>
              <a:buFont typeface="Arial"/>
              <a:buNone/>
            </a:pPr>
            <a:endParaRPr sz="1200">
              <a:solidFill>
                <a:schemeClr val="dk1"/>
              </a:solidFill>
              <a:latin typeface="Arial"/>
              <a:ea typeface="Arial"/>
              <a:cs typeface="Arial"/>
              <a:sym typeface="Arial"/>
            </a:endParaRPr>
          </a:p>
          <a:p>
            <a:pPr marL="457200" lvl="0" indent="0" algn="l" rtl="0">
              <a:lnSpc>
                <a:spcPct val="90000"/>
              </a:lnSpc>
              <a:spcBef>
                <a:spcPts val="0"/>
              </a:spcBef>
              <a:spcAft>
                <a:spcPts val="0"/>
              </a:spcAft>
              <a:buSzPts val="1400"/>
              <a:buNone/>
            </a:pPr>
            <a:endParaRPr>
              <a:latin typeface="Arial"/>
              <a:ea typeface="Arial"/>
              <a:cs typeface="Arial"/>
              <a:sym typeface="Arial"/>
            </a:endParaRPr>
          </a:p>
          <a:p>
            <a:pPr marL="457200" lvl="0" indent="0" algn="l" rtl="0">
              <a:lnSpc>
                <a:spcPct val="90000"/>
              </a:lnSpc>
              <a:spcBef>
                <a:spcPts val="0"/>
              </a:spcBef>
              <a:spcAft>
                <a:spcPts val="0"/>
              </a:spcAft>
              <a:buSzPts val="1400"/>
              <a:buNone/>
            </a:pPr>
            <a:r>
              <a:rPr lang="en-US" i="1"/>
              <a:t> </a:t>
            </a:r>
            <a:endParaRPr sz="1200"/>
          </a:p>
          <a:p>
            <a:pPr marL="0" marR="0" lvl="0" indent="0" algn="l" rtl="0">
              <a:lnSpc>
                <a:spcPct val="100000"/>
              </a:lnSpc>
              <a:spcBef>
                <a:spcPts val="0"/>
              </a:spcBef>
              <a:spcAft>
                <a:spcPts val="0"/>
              </a:spcAft>
              <a:buClr>
                <a:schemeClr val="dk1"/>
              </a:buClr>
              <a:buSzPts val="1200"/>
              <a:buFont typeface="Arial"/>
              <a:buNone/>
            </a:pPr>
            <a:endParaRPr sz="1200"/>
          </a:p>
        </p:txBody>
      </p:sp>
      <p:sp>
        <p:nvSpPr>
          <p:cNvPr id="625" name="Google Shape;625;p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00" b="0" i="0" u="none">
                <a:solidFill>
                  <a:srgbClr val="222222"/>
                </a:solidFill>
                <a:latin typeface="Arial"/>
                <a:ea typeface="Arial"/>
                <a:cs typeface="Arial"/>
                <a:sym typeface="Arial"/>
              </a:rPr>
              <a:t>Publicly, we can: </a:t>
            </a:r>
            <a:endParaRPr/>
          </a:p>
          <a:p>
            <a:pPr marL="0" lvl="0" indent="0" algn="l" rtl="0">
              <a:lnSpc>
                <a:spcPct val="100000"/>
              </a:lnSpc>
              <a:spcBef>
                <a:spcPts val="0"/>
              </a:spcBef>
              <a:spcAft>
                <a:spcPts val="0"/>
              </a:spcAft>
              <a:buSzPts val="1400"/>
              <a:buNone/>
            </a:pPr>
            <a:endParaRPr sz="1000" b="0" i="0" u="none">
              <a:solidFill>
                <a:srgbClr val="222222"/>
              </a:solidFill>
              <a:latin typeface="Arial"/>
              <a:ea typeface="Arial"/>
              <a:cs typeface="Arial"/>
              <a:sym typeface="Arial"/>
            </a:endParaRPr>
          </a:p>
          <a:p>
            <a:pPr marL="171450" lvl="0" indent="-171450" algn="l" rtl="0">
              <a:lnSpc>
                <a:spcPct val="100000"/>
              </a:lnSpc>
              <a:spcBef>
                <a:spcPts val="0"/>
              </a:spcBef>
              <a:spcAft>
                <a:spcPts val="0"/>
              </a:spcAft>
              <a:buSzPts val="1400"/>
              <a:buFont typeface="Arial"/>
              <a:buChar char="-"/>
            </a:pPr>
            <a:r>
              <a:rPr lang="en-US" sz="1000" b="0" i="0" u="none">
                <a:solidFill>
                  <a:srgbClr val="222222"/>
                </a:solidFill>
                <a:latin typeface="Arial"/>
                <a:ea typeface="Arial"/>
                <a:cs typeface="Arial"/>
                <a:sym typeface="Arial"/>
              </a:rPr>
              <a:t>Confront all instances of prejudice. Make it clear to both the perpetrator and the target that this is unacceptable behavior. </a:t>
            </a:r>
            <a:r>
              <a:rPr lang="en-US" sz="1000" b="0" i="0" u="none" strike="noStrike" cap="none">
                <a:solidFill>
                  <a:schemeClr val="dk1"/>
                </a:solidFill>
                <a:latin typeface="Arial"/>
                <a:ea typeface="Arial"/>
                <a:cs typeface="Arial"/>
                <a:sym typeface="Arial"/>
              </a:rPr>
              <a:t>This signals to the perpetrator that their actions are not accepted and signals to the victim that you support them. Research shows that confronting does impact attitudes and behaviors, even if the perpetrator is uncomfortable or reacts negatively. </a:t>
            </a:r>
            <a:endParaRPr/>
          </a:p>
          <a:p>
            <a:pPr marL="171450" lvl="0" indent="-171450" algn="l" rtl="0">
              <a:lnSpc>
                <a:spcPct val="100000"/>
              </a:lnSpc>
              <a:spcBef>
                <a:spcPts val="0"/>
              </a:spcBef>
              <a:spcAft>
                <a:spcPts val="0"/>
              </a:spcAft>
              <a:buSzPts val="1400"/>
              <a:buFont typeface="Arial"/>
              <a:buChar char="-"/>
            </a:pPr>
            <a:r>
              <a:rPr lang="en-US" sz="1000" b="0" i="0" u="none">
                <a:solidFill>
                  <a:srgbClr val="222222"/>
                </a:solidFill>
                <a:latin typeface="Arial"/>
                <a:ea typeface="Arial"/>
                <a:cs typeface="Arial"/>
                <a:sym typeface="Arial"/>
              </a:rPr>
              <a:t>Call for better organizational laws, policies, and practices. This can include both the actual policies, but also the enforcement of those policies. </a:t>
            </a:r>
            <a:endParaRPr/>
          </a:p>
          <a:p>
            <a:pPr marL="171450" lvl="0" indent="-171450" algn="l" rtl="0">
              <a:lnSpc>
                <a:spcPct val="100000"/>
              </a:lnSpc>
              <a:spcBef>
                <a:spcPts val="0"/>
              </a:spcBef>
              <a:spcAft>
                <a:spcPts val="0"/>
              </a:spcAft>
              <a:buSzPts val="1400"/>
              <a:buFont typeface="Arial"/>
              <a:buChar char="-"/>
            </a:pPr>
            <a:r>
              <a:rPr lang="en-US" sz="1000" b="0" i="0" u="none">
                <a:solidFill>
                  <a:srgbClr val="222222"/>
                </a:solidFill>
                <a:latin typeface="Arial"/>
                <a:ea typeface="Arial"/>
                <a:cs typeface="Arial"/>
                <a:sym typeface="Arial"/>
              </a:rPr>
              <a:t>Educate nonstigmatized coworkers about minority issues. Some individuals are simply unaware of the issues at hand, you can be a good ally by sharing your knowledge with others. </a:t>
            </a:r>
            <a:endParaRPr/>
          </a:p>
          <a:p>
            <a:pPr marL="171450" lvl="0" indent="-171450" algn="l" rtl="0">
              <a:lnSpc>
                <a:spcPct val="100000"/>
              </a:lnSpc>
              <a:spcBef>
                <a:spcPts val="0"/>
              </a:spcBef>
              <a:spcAft>
                <a:spcPts val="0"/>
              </a:spcAft>
              <a:buSzPts val="1400"/>
              <a:buFont typeface="Arial"/>
              <a:buChar char="-"/>
            </a:pPr>
            <a:r>
              <a:rPr lang="en-US" sz="1000" b="0" i="0" u="none">
                <a:solidFill>
                  <a:srgbClr val="222222"/>
                </a:solidFill>
                <a:latin typeface="Arial"/>
                <a:ea typeface="Arial"/>
                <a:cs typeface="Arial"/>
                <a:sym typeface="Arial"/>
              </a:rPr>
              <a:t>Create, facilitate, or participate in workplace diversity groups to discuss issues and implement diversity-related initiatives</a:t>
            </a:r>
            <a:endParaRPr sz="1000" b="0" i="0" u="none">
              <a:solidFill>
                <a:srgbClr val="222222"/>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en-US" sz="1000" u="none">
                <a:solidFill>
                  <a:srgbClr val="FF0000"/>
                </a:solidFill>
              </a:rPr>
              <a:t>And lastly, make sure that when you see instances of discrimination or harassment, you report them immediately.</a:t>
            </a:r>
            <a:endParaRPr sz="1000" b="0" i="0">
              <a:solidFill>
                <a:srgbClr val="222222"/>
              </a:solidFill>
              <a:latin typeface="Arial"/>
              <a:ea typeface="Arial"/>
              <a:cs typeface="Arial"/>
              <a:sym typeface="Arial"/>
            </a:endParaRPr>
          </a:p>
          <a:p>
            <a:pPr marL="628650" lvl="1" indent="-82550" algn="l" rtl="0">
              <a:lnSpc>
                <a:spcPct val="100000"/>
              </a:lnSpc>
              <a:spcBef>
                <a:spcPts val="0"/>
              </a:spcBef>
              <a:spcAft>
                <a:spcPts val="0"/>
              </a:spcAft>
              <a:buSzPts val="1400"/>
              <a:buFont typeface="Arial"/>
              <a:buNone/>
            </a:pPr>
            <a:endParaRPr sz="1000" b="1" i="1">
              <a:solidFill>
                <a:srgbClr val="222222"/>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000" b="1" i="1">
                <a:solidFill>
                  <a:srgbClr val="222222"/>
                </a:solidFill>
                <a:latin typeface="Arial"/>
                <a:ea typeface="Arial"/>
                <a:cs typeface="Arial"/>
                <a:sym typeface="Arial"/>
              </a:rPr>
              <a:t>Erskine, S. E., &amp; Bilimoria, D. (2019). White allyship of Afro-Diasporic women in the workplace: A transformative strategy for organizational change. Journal of Leadership &amp; Organizational Studies, 26(3), 319-338.</a:t>
            </a:r>
            <a:endParaRPr/>
          </a:p>
          <a:p>
            <a:pPr marL="0" lvl="0" indent="0" algn="l" rtl="0">
              <a:lnSpc>
                <a:spcPct val="100000"/>
              </a:lnSpc>
              <a:spcBef>
                <a:spcPts val="0"/>
              </a:spcBef>
              <a:spcAft>
                <a:spcPts val="0"/>
              </a:spcAft>
              <a:buSzPts val="1400"/>
              <a:buNone/>
            </a:pPr>
            <a:endParaRPr sz="1000" b="1" i="1">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000" i="1">
                <a:solidFill>
                  <a:srgbClr val="222222"/>
                </a:solidFill>
                <a:highlight>
                  <a:srgbClr val="FFFFFF"/>
                </a:highlight>
                <a:latin typeface="Arial"/>
                <a:ea typeface="Arial"/>
                <a:cs typeface="Arial"/>
                <a:sym typeface="Arial"/>
              </a:rPr>
              <a:t>Sabat, I. E., Martinez, L. R., &amp; Wessel, J. L. (2013). Neo-activism: Engaging allies in modern workplace discrimination reduction. Industrial and Organizational Psychology, 6, 480-485.</a:t>
            </a:r>
            <a:endParaRPr/>
          </a:p>
          <a:p>
            <a:pPr marL="0" lvl="0" indent="0" algn="l" rtl="0">
              <a:lnSpc>
                <a:spcPct val="100000"/>
              </a:lnSpc>
              <a:spcBef>
                <a:spcPts val="0"/>
              </a:spcBef>
              <a:spcAft>
                <a:spcPts val="0"/>
              </a:spcAft>
              <a:buSzPts val="1400"/>
              <a:buNone/>
            </a:pPr>
            <a:endParaRPr sz="1000" b="1" i="1">
              <a:solidFill>
                <a:srgbClr val="222222"/>
              </a:solidFill>
              <a:latin typeface="Arial"/>
              <a:ea typeface="Arial"/>
              <a:cs typeface="Arial"/>
              <a:sym typeface="Arial"/>
            </a:endParaRPr>
          </a:p>
          <a:p>
            <a:pPr marL="0" lvl="0" indent="0" algn="l" rtl="0">
              <a:lnSpc>
                <a:spcPct val="100000"/>
              </a:lnSpc>
              <a:spcBef>
                <a:spcPts val="0"/>
              </a:spcBef>
              <a:spcAft>
                <a:spcPts val="0"/>
              </a:spcAft>
              <a:buSzPts val="1400"/>
              <a:buNone/>
            </a:pPr>
            <a:endParaRPr sz="1000" b="1" i="1">
              <a:solidFill>
                <a:srgbClr val="222222"/>
              </a:solidFill>
              <a:highlight>
                <a:srgbClr val="FFFFFF"/>
              </a:highlight>
              <a:latin typeface="Arial"/>
              <a:ea typeface="Arial"/>
              <a:cs typeface="Arial"/>
              <a:sym typeface="Arial"/>
            </a:endParaRPr>
          </a:p>
        </p:txBody>
      </p:sp>
      <p:sp>
        <p:nvSpPr>
          <p:cNvPr id="638" name="Google Shape;638;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9" name="Google Shape;739;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Here are some additional resources pertaining to experiences of sexual harassment and assault.</a:t>
            </a:r>
            <a:endParaRPr sz="1200" b="0" i="0" u="none" strike="noStrike" cap="none">
              <a:solidFill>
                <a:schemeClr val="dk1"/>
              </a:solidFill>
              <a:latin typeface="Arial"/>
              <a:ea typeface="Arial"/>
              <a:cs typeface="Arial"/>
              <a:sym typeface="Arial"/>
            </a:endParaRPr>
          </a:p>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SARC provides counseling and therapy for free to victims of sexual harassment, assault, and rape. They can provide referral to Baylor Scott &amp; White if a SANE exam is needed. They will conduct investigations if needed, SARC will provide compensation to victims in order to get out of leases with people who are potential abusers</a:t>
            </a:r>
            <a:endParaRPr b="0" u="none"/>
          </a:p>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Baylor Scott &amp; White - Provides a SANE exam in the event of a rape (it collects DNA in order to help propel an investigation). the exam provides a medical, psychological, and forensic examination to the victim</a:t>
            </a:r>
            <a:endParaRPr b="0" u="none"/>
          </a:p>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Counseling and Psychological Services - provides free counseling from the University</a:t>
            </a:r>
            <a:endParaRPr b="0" u="none"/>
          </a:p>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HelpLine - Provides a safe space for people who just need to talk confidentially. They can provide references on where to go. </a:t>
            </a:r>
            <a:endParaRPr/>
          </a:p>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Phoebe’s Home provides a safe place for victims trying to escape abusive households</a:t>
            </a:r>
            <a:endParaRPr b="0" u="none"/>
          </a:p>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National Sexual Assault Hotline is a national hotline you can call for a safe space to talk. </a:t>
            </a:r>
            <a:endParaRPr b="0" u="none"/>
          </a:p>
          <a:p>
            <a:pPr marL="457200" marR="0" lvl="0" indent="-228600" algn="l" rtl="0">
              <a:lnSpc>
                <a:spcPct val="100000"/>
              </a:lnSpc>
              <a:spcBef>
                <a:spcPts val="0"/>
              </a:spcBef>
              <a:spcAft>
                <a:spcPts val="0"/>
              </a:spcAft>
              <a:buClr>
                <a:srgbClr val="000000"/>
              </a:buClr>
              <a:buSzPts val="1400"/>
              <a:buFont typeface="Arial"/>
              <a:buNone/>
            </a:pPr>
            <a:br>
              <a:rPr lang="en-US" u="none"/>
            </a:br>
            <a:endParaRPr u="none"/>
          </a:p>
        </p:txBody>
      </p:sp>
      <p:sp>
        <p:nvSpPr>
          <p:cNvPr id="740" name="Google Shape;740;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38</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Trebuchet MS"/>
                <a:ea typeface="Trebuchet MS"/>
                <a:cs typeface="Trebuchet MS"/>
                <a:sym typeface="Trebuchet MS"/>
              </a:rPr>
              <a:t>An ingroup is a social group to which a person psychologically identifies as being a member. By contrast, an outgroup is a social group to which an individual does not identify.</a:t>
            </a:r>
            <a:endParaRPr dirty="0">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i="1" dirty="0">
              <a:latin typeface="Trebuchet MS"/>
              <a:ea typeface="Trebuchet MS"/>
              <a:cs typeface="Trebuchet MS"/>
              <a:sym typeface="Trebuchet MS"/>
            </a:endParaRPr>
          </a:p>
          <a:p>
            <a:pPr marL="0" lvl="0" indent="0" algn="l" rtl="0">
              <a:lnSpc>
                <a:spcPct val="100000"/>
              </a:lnSpc>
              <a:spcBef>
                <a:spcPts val="0"/>
              </a:spcBef>
              <a:spcAft>
                <a:spcPts val="0"/>
              </a:spcAft>
              <a:buSzPts val="1400"/>
              <a:buNone/>
            </a:pPr>
            <a:r>
              <a:rPr lang="en-US" i="1" dirty="0">
                <a:latin typeface="Trebuchet MS"/>
                <a:ea typeface="Trebuchet MS"/>
                <a:cs typeface="Trebuchet MS"/>
                <a:sym typeface="Trebuchet MS"/>
              </a:rPr>
              <a:t>Provide examples of each of these, which should be easy to come up with (maybe continue with engineering vs. liberal arts students example). I’m also providing some neat in-class experiments/demonstrations if there’s time. </a:t>
            </a:r>
            <a:endParaRPr i="1" dirty="0">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dirty="0">
              <a:latin typeface="Trebuchet MS"/>
              <a:ea typeface="Trebuchet MS"/>
              <a:cs typeface="Trebuchet MS"/>
              <a:sym typeface="Trebuchet MS"/>
            </a:endParaRPr>
          </a:p>
          <a:p>
            <a:pPr marL="457200" lvl="0" indent="-317500" algn="l" rtl="0">
              <a:lnSpc>
                <a:spcPct val="100000"/>
              </a:lnSpc>
              <a:spcBef>
                <a:spcPts val="0"/>
              </a:spcBef>
              <a:spcAft>
                <a:spcPts val="0"/>
              </a:spcAft>
              <a:buSzPts val="1400"/>
              <a:buChar char="●"/>
            </a:pPr>
            <a:r>
              <a:rPr lang="en-US" dirty="0">
                <a:latin typeface="Trebuchet MS"/>
                <a:ea typeface="Trebuchet MS"/>
                <a:cs typeface="Trebuchet MS"/>
                <a:sym typeface="Trebuchet MS"/>
              </a:rPr>
              <a:t>Categorization Effects</a:t>
            </a:r>
            <a:endParaRPr dirty="0">
              <a:latin typeface="Trebuchet MS"/>
              <a:ea typeface="Trebuchet MS"/>
              <a:cs typeface="Trebuchet MS"/>
              <a:sym typeface="Trebuchet MS"/>
            </a:endParaRPr>
          </a:p>
          <a:p>
            <a:pPr marL="1371600" lvl="2" indent="-317500" algn="l" rtl="0">
              <a:lnSpc>
                <a:spcPct val="100000"/>
              </a:lnSpc>
              <a:spcBef>
                <a:spcPts val="0"/>
              </a:spcBef>
              <a:spcAft>
                <a:spcPts val="0"/>
              </a:spcAft>
              <a:buSzPts val="1400"/>
              <a:buChar char="■"/>
            </a:pPr>
            <a:r>
              <a:rPr lang="en-US" i="1" dirty="0">
                <a:latin typeface="Trebuchet MS"/>
                <a:ea typeface="Trebuchet MS"/>
                <a:cs typeface="Trebuchet MS"/>
                <a:sym typeface="Trebuchet MS"/>
              </a:rPr>
              <a:t>Rate people from your team relative to the class, or rate people within engineering compared to the A&amp;M student body from 1-100 on a list of positive traits (e.g., kind, happy intelligent). Most students will choose numbers greater than 100% on average.</a:t>
            </a:r>
            <a:endParaRPr i="1" dirty="0">
              <a:latin typeface="Trebuchet MS"/>
              <a:ea typeface="Trebuchet MS"/>
              <a:cs typeface="Trebuchet MS"/>
              <a:sym typeface="Trebuchet MS"/>
            </a:endParaRPr>
          </a:p>
          <a:p>
            <a:pPr marL="914400" lvl="1" indent="-317500" algn="l" rtl="0">
              <a:lnSpc>
                <a:spcPct val="100000"/>
              </a:lnSpc>
              <a:spcBef>
                <a:spcPts val="0"/>
              </a:spcBef>
              <a:spcAft>
                <a:spcPts val="0"/>
              </a:spcAft>
              <a:buSzPts val="1400"/>
              <a:buChar char="○"/>
            </a:pPr>
            <a:r>
              <a:rPr lang="en-US" dirty="0">
                <a:latin typeface="Trebuchet MS"/>
                <a:ea typeface="Trebuchet MS"/>
                <a:cs typeface="Trebuchet MS"/>
                <a:sym typeface="Trebuchet MS"/>
              </a:rPr>
              <a:t>Mere categorization of people into groups is sufficient to increase attraction to those in our group and devalue members outside of our group (e.g., you’re also more likely to favor those within your specific subfield of engineering. </a:t>
            </a:r>
            <a:endParaRPr sz="1300" dirty="0">
              <a:latin typeface="Trebuchet MS"/>
              <a:ea typeface="Trebuchet MS"/>
              <a:cs typeface="Trebuchet MS"/>
              <a:sym typeface="Trebuchet MS"/>
            </a:endParaRPr>
          </a:p>
          <a:p>
            <a:pPr marL="457200" lvl="0" indent="-317500" algn="l" rtl="0">
              <a:lnSpc>
                <a:spcPct val="100000"/>
              </a:lnSpc>
              <a:spcBef>
                <a:spcPts val="0"/>
              </a:spcBef>
              <a:spcAft>
                <a:spcPts val="0"/>
              </a:spcAft>
              <a:buSzPts val="1400"/>
              <a:buChar char="●"/>
            </a:pPr>
            <a:r>
              <a:rPr lang="en-US" sz="1300" dirty="0">
                <a:latin typeface="Trebuchet MS"/>
                <a:ea typeface="Trebuchet MS"/>
                <a:cs typeface="Trebuchet MS"/>
                <a:sym typeface="Trebuchet MS"/>
              </a:rPr>
              <a:t>Confirmation Bias:</a:t>
            </a:r>
            <a:endParaRPr sz="1300" dirty="0">
              <a:latin typeface="Trebuchet MS"/>
              <a:ea typeface="Trebuchet MS"/>
              <a:cs typeface="Trebuchet MS"/>
              <a:sym typeface="Trebuchet MS"/>
            </a:endParaRPr>
          </a:p>
          <a:p>
            <a:pPr marL="914400" lvl="1" indent="-317500" algn="l" rtl="0">
              <a:lnSpc>
                <a:spcPct val="100000"/>
              </a:lnSpc>
              <a:spcBef>
                <a:spcPts val="0"/>
              </a:spcBef>
              <a:spcAft>
                <a:spcPts val="0"/>
              </a:spcAft>
              <a:buSzPts val="1400"/>
              <a:buChar char="○"/>
            </a:pPr>
            <a:r>
              <a:rPr lang="en-US" sz="1300" dirty="0">
                <a:latin typeface="Trebuchet MS"/>
                <a:ea typeface="Trebuchet MS"/>
                <a:cs typeface="Trebuchet MS"/>
                <a:sym typeface="Trebuchet MS"/>
              </a:rPr>
              <a:t>We’re more likely to remember behaviors that we observe from the out-group that confirm our stereotypes, and forget behaviors that disconfirm those stereotypes.</a:t>
            </a:r>
            <a:endParaRPr sz="1300" dirty="0">
              <a:latin typeface="Trebuchet MS"/>
              <a:ea typeface="Trebuchet MS"/>
              <a:cs typeface="Trebuchet MS"/>
              <a:sym typeface="Trebuchet MS"/>
            </a:endParaRPr>
          </a:p>
          <a:p>
            <a:pPr marL="457200" lvl="0" indent="-317500" algn="l" rtl="0">
              <a:lnSpc>
                <a:spcPct val="100000"/>
              </a:lnSpc>
              <a:spcBef>
                <a:spcPts val="0"/>
              </a:spcBef>
              <a:spcAft>
                <a:spcPts val="0"/>
              </a:spcAft>
              <a:buClr>
                <a:schemeClr val="dk1"/>
              </a:buClr>
              <a:buSzPts val="1400"/>
              <a:buChar char="●"/>
            </a:pPr>
            <a:r>
              <a:rPr lang="en-US" sz="1300" dirty="0">
                <a:latin typeface="Trebuchet MS"/>
                <a:ea typeface="Trebuchet MS"/>
                <a:cs typeface="Trebuchet MS"/>
                <a:sym typeface="Trebuchet MS"/>
              </a:rPr>
              <a:t>External vs. Internal Attributions</a:t>
            </a:r>
            <a:endParaRPr sz="1300" dirty="0">
              <a:latin typeface="Trebuchet MS"/>
              <a:ea typeface="Trebuchet MS"/>
              <a:cs typeface="Trebuchet MS"/>
              <a:sym typeface="Trebuchet MS"/>
            </a:endParaRPr>
          </a:p>
          <a:p>
            <a:pPr marL="1371600" lvl="2" indent="-317500" algn="l" rtl="0">
              <a:lnSpc>
                <a:spcPct val="100000"/>
              </a:lnSpc>
              <a:spcBef>
                <a:spcPts val="0"/>
              </a:spcBef>
              <a:spcAft>
                <a:spcPts val="0"/>
              </a:spcAft>
              <a:buClr>
                <a:schemeClr val="dk1"/>
              </a:buClr>
              <a:buSzPts val="1400"/>
              <a:buChar char="■"/>
            </a:pPr>
            <a:r>
              <a:rPr lang="en-US" sz="1300" i="1" dirty="0">
                <a:latin typeface="Trebuchet MS"/>
                <a:ea typeface="Trebuchet MS"/>
                <a:cs typeface="Trebuchet MS"/>
                <a:sym typeface="Trebuchet MS"/>
              </a:rPr>
              <a:t>In-Class Experiment: Pick somebody from your group/class and rate them from 1 to 100 on big-5 personality traits. Then rate yourself on these traits. Students will use more extreme scores for others. The same difference can be seen in how we view in-group vs. out-group members.</a:t>
            </a:r>
            <a:endParaRPr sz="1300" i="1" dirty="0">
              <a:latin typeface="Trebuchet MS"/>
              <a:ea typeface="Trebuchet MS"/>
              <a:cs typeface="Trebuchet MS"/>
              <a:sym typeface="Trebuchet MS"/>
            </a:endParaRPr>
          </a:p>
          <a:p>
            <a:pPr marL="914400" lvl="1" indent="-317500" algn="l" rtl="0">
              <a:lnSpc>
                <a:spcPct val="100000"/>
              </a:lnSpc>
              <a:spcBef>
                <a:spcPts val="0"/>
              </a:spcBef>
              <a:spcAft>
                <a:spcPts val="0"/>
              </a:spcAft>
              <a:buClr>
                <a:schemeClr val="dk1"/>
              </a:buClr>
              <a:buSzPts val="1400"/>
              <a:buChar char="○"/>
            </a:pPr>
            <a:r>
              <a:rPr lang="en-US" sz="1300" dirty="0">
                <a:latin typeface="Trebuchet MS"/>
                <a:ea typeface="Trebuchet MS"/>
                <a:cs typeface="Trebuchet MS"/>
                <a:sym typeface="Trebuchet MS"/>
              </a:rPr>
              <a:t>We are also more likely to ascribe stable, internal attributions to outgroups members while recognize and ascribe situational or external attributions to ingroups members. </a:t>
            </a:r>
            <a:endParaRPr sz="1300" dirty="0">
              <a:latin typeface="Trebuchet MS"/>
              <a:ea typeface="Trebuchet MS"/>
              <a:cs typeface="Trebuchet MS"/>
              <a:sym typeface="Trebuchet MS"/>
            </a:endParaRPr>
          </a:p>
          <a:p>
            <a:pPr marL="457200" lvl="0" indent="-311150" algn="l" rtl="0">
              <a:lnSpc>
                <a:spcPct val="100000"/>
              </a:lnSpc>
              <a:spcBef>
                <a:spcPts val="0"/>
              </a:spcBef>
              <a:spcAft>
                <a:spcPts val="0"/>
              </a:spcAft>
              <a:buSzPts val="1300"/>
              <a:buFont typeface="Trebuchet MS"/>
              <a:buChar char="●"/>
            </a:pPr>
            <a:r>
              <a:rPr lang="en-US" sz="1300" dirty="0">
                <a:latin typeface="Trebuchet MS"/>
                <a:ea typeface="Trebuchet MS"/>
                <a:cs typeface="Trebuchet MS"/>
                <a:sym typeface="Trebuchet MS"/>
              </a:rPr>
              <a:t>Out-group Homogeneity</a:t>
            </a:r>
            <a:endParaRPr sz="1300" dirty="0">
              <a:latin typeface="Trebuchet MS"/>
              <a:ea typeface="Trebuchet MS"/>
              <a:cs typeface="Trebuchet MS"/>
              <a:sym typeface="Trebuchet MS"/>
            </a:endParaRPr>
          </a:p>
          <a:p>
            <a:pPr marL="914400" lvl="1" indent="-311150" algn="l" rtl="0">
              <a:lnSpc>
                <a:spcPct val="100000"/>
              </a:lnSpc>
              <a:spcBef>
                <a:spcPts val="0"/>
              </a:spcBef>
              <a:spcAft>
                <a:spcPts val="0"/>
              </a:spcAft>
              <a:buSzPts val="1300"/>
              <a:buFont typeface="Trebuchet MS"/>
              <a:buChar char="○"/>
            </a:pPr>
            <a:r>
              <a:rPr lang="en-US" sz="1300" dirty="0">
                <a:latin typeface="Trebuchet MS"/>
                <a:ea typeface="Trebuchet MS"/>
                <a:cs typeface="Trebuchet MS"/>
                <a:sym typeface="Trebuchet MS"/>
              </a:rPr>
              <a:t>We’re also more likely to view outgroup members as homogenous, while recognizing the variability within our ingroups. </a:t>
            </a:r>
            <a:endParaRPr sz="1300" dirty="0">
              <a:latin typeface="Trebuchet MS"/>
              <a:ea typeface="Trebuchet MS"/>
              <a:cs typeface="Trebuchet MS"/>
              <a:sym typeface="Trebuchet MS"/>
            </a:endParaRPr>
          </a:p>
          <a:p>
            <a:pPr marL="457200" lvl="0" indent="0" algn="l" rtl="0">
              <a:lnSpc>
                <a:spcPct val="100000"/>
              </a:lnSpc>
              <a:spcBef>
                <a:spcPts val="0"/>
              </a:spcBef>
              <a:spcAft>
                <a:spcPts val="0"/>
              </a:spcAft>
              <a:buSzPts val="1400"/>
              <a:buNone/>
            </a:pPr>
            <a:endParaRPr sz="1300" dirty="0">
              <a:latin typeface="Trebuchet MS"/>
              <a:ea typeface="Trebuchet MS"/>
              <a:cs typeface="Trebuchet MS"/>
              <a:sym typeface="Trebuchet MS"/>
            </a:endParaRPr>
          </a:p>
          <a:p>
            <a:pPr marL="0" lvl="0" indent="0" algn="l" rtl="0">
              <a:lnSpc>
                <a:spcPct val="100000"/>
              </a:lnSpc>
              <a:spcBef>
                <a:spcPts val="0"/>
              </a:spcBef>
              <a:spcAft>
                <a:spcPts val="0"/>
              </a:spcAft>
              <a:buSzPts val="1400"/>
              <a:buNone/>
            </a:pPr>
            <a:r>
              <a:rPr lang="en-US" sz="1300" dirty="0">
                <a:latin typeface="Trebuchet MS"/>
                <a:ea typeface="Trebuchet MS"/>
                <a:cs typeface="Trebuchet MS"/>
                <a:sym typeface="Trebuchet MS"/>
              </a:rPr>
              <a:t>In sum, if we see an out-group member engage in a bad behavior, we’re more likely to remember that behavior, ascribe that behavior to negative, stable/internal characteristics, and assume that all people from that group have those characteristics and thereby frequently engage in those bad behaviors. </a:t>
            </a:r>
            <a:endParaRPr sz="1300" dirty="0">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sz="1300" dirty="0">
              <a:latin typeface="Trebuchet MS"/>
              <a:ea typeface="Trebuchet MS"/>
              <a:cs typeface="Trebuchet MS"/>
              <a:sym typeface="Trebuchet MS"/>
            </a:endParaRPr>
          </a:p>
          <a:p>
            <a:pPr marL="457200" lvl="0" indent="-311150" algn="l" rtl="0">
              <a:lnSpc>
                <a:spcPct val="100000"/>
              </a:lnSpc>
              <a:spcBef>
                <a:spcPts val="0"/>
              </a:spcBef>
              <a:spcAft>
                <a:spcPts val="0"/>
              </a:spcAft>
              <a:buSzPts val="1300"/>
              <a:buFont typeface="Trebuchet MS"/>
              <a:buChar char="●"/>
            </a:pPr>
            <a:r>
              <a:rPr lang="en-US" sz="1300" dirty="0">
                <a:latin typeface="Trebuchet MS"/>
                <a:ea typeface="Trebuchet MS"/>
                <a:cs typeface="Trebuchet MS"/>
                <a:sym typeface="Trebuchet MS"/>
              </a:rPr>
              <a:t>In-group favoritism and out-group denigration</a:t>
            </a:r>
            <a:endParaRPr sz="1300" dirty="0">
              <a:latin typeface="Trebuchet MS"/>
              <a:ea typeface="Trebuchet MS"/>
              <a:cs typeface="Trebuchet MS"/>
              <a:sym typeface="Trebuchet MS"/>
            </a:endParaRPr>
          </a:p>
          <a:p>
            <a:pPr marL="914400" lvl="1" indent="-311150" algn="l" rtl="0">
              <a:lnSpc>
                <a:spcPct val="100000"/>
              </a:lnSpc>
              <a:spcBef>
                <a:spcPts val="0"/>
              </a:spcBef>
              <a:spcAft>
                <a:spcPts val="0"/>
              </a:spcAft>
              <a:buSzPts val="1300"/>
              <a:buFont typeface="Trebuchet MS"/>
              <a:buChar char="○"/>
            </a:pPr>
            <a:r>
              <a:rPr lang="en-US" sz="1300" dirty="0">
                <a:latin typeface="Trebuchet MS"/>
                <a:ea typeface="Trebuchet MS"/>
                <a:cs typeface="Trebuchet MS"/>
                <a:sym typeface="Trebuchet MS"/>
              </a:rPr>
              <a:t>Although people do sometimes denigrate out-group members, the majority of discrimination that occurs is through providing special favors or benefits to in-group members, which is equally problematic.</a:t>
            </a:r>
            <a:endParaRPr sz="1300" dirty="0">
              <a:latin typeface="Trebuchet MS"/>
              <a:ea typeface="Trebuchet MS"/>
              <a:cs typeface="Trebuchet MS"/>
              <a:sym typeface="Trebuchet MS"/>
            </a:endParaRPr>
          </a:p>
          <a:p>
            <a:pPr marL="457200" lvl="0" indent="-311150" algn="l" rtl="0">
              <a:lnSpc>
                <a:spcPct val="100000"/>
              </a:lnSpc>
              <a:spcBef>
                <a:spcPts val="0"/>
              </a:spcBef>
              <a:spcAft>
                <a:spcPts val="0"/>
              </a:spcAft>
              <a:buSzPts val="1300"/>
              <a:buFont typeface="Trebuchet MS"/>
              <a:buChar char="●"/>
            </a:pPr>
            <a:r>
              <a:rPr lang="en-US" sz="1300" dirty="0">
                <a:latin typeface="Trebuchet MS"/>
                <a:ea typeface="Trebuchet MS"/>
                <a:cs typeface="Trebuchet MS"/>
                <a:sym typeface="Trebuchet MS"/>
              </a:rPr>
              <a:t>Preference for homogenous social circles</a:t>
            </a:r>
            <a:endParaRPr sz="1300" dirty="0">
              <a:latin typeface="Trebuchet MS"/>
              <a:ea typeface="Trebuchet MS"/>
              <a:cs typeface="Trebuchet MS"/>
              <a:sym typeface="Trebuchet MS"/>
            </a:endParaRPr>
          </a:p>
          <a:p>
            <a:pPr marL="914400" lvl="1" indent="-311150" algn="l" rtl="0">
              <a:lnSpc>
                <a:spcPct val="100000"/>
              </a:lnSpc>
              <a:spcBef>
                <a:spcPts val="0"/>
              </a:spcBef>
              <a:spcAft>
                <a:spcPts val="0"/>
              </a:spcAft>
              <a:buSzPts val="1300"/>
              <a:buFont typeface="Trebuchet MS"/>
              <a:buChar char="○"/>
            </a:pPr>
            <a:r>
              <a:rPr lang="en-US" sz="1300" dirty="0">
                <a:latin typeface="Trebuchet MS"/>
                <a:ea typeface="Trebuchet MS"/>
                <a:cs typeface="Trebuchet MS"/>
                <a:sym typeface="Trebuchet MS"/>
              </a:rPr>
              <a:t>We all tend to prefer interacting with and being among others who are similar to others, especially in situations of heightened anxiety or uncertainty. </a:t>
            </a:r>
            <a:endParaRPr sz="1300" dirty="0">
              <a:latin typeface="Trebuchet MS"/>
              <a:ea typeface="Trebuchet MS"/>
              <a:cs typeface="Trebuchet MS"/>
              <a:sym typeface="Trebuchet MS"/>
            </a:endParaRPr>
          </a:p>
          <a:p>
            <a:pPr marL="457200" lvl="0" indent="-311150" algn="l" rtl="0">
              <a:lnSpc>
                <a:spcPct val="100000"/>
              </a:lnSpc>
              <a:spcBef>
                <a:spcPts val="0"/>
              </a:spcBef>
              <a:spcAft>
                <a:spcPts val="0"/>
              </a:spcAft>
              <a:buSzPts val="1300"/>
              <a:buFont typeface="Trebuchet MS"/>
              <a:buChar char="●"/>
            </a:pPr>
            <a:r>
              <a:rPr lang="en-US" sz="1300" dirty="0">
                <a:latin typeface="Trebuchet MS"/>
                <a:ea typeface="Trebuchet MS"/>
                <a:cs typeface="Trebuchet MS"/>
                <a:sym typeface="Trebuchet MS"/>
              </a:rPr>
              <a:t>Perceived Status Threat</a:t>
            </a:r>
            <a:endParaRPr sz="1300" dirty="0">
              <a:latin typeface="Trebuchet MS"/>
              <a:ea typeface="Trebuchet MS"/>
              <a:cs typeface="Trebuchet MS"/>
              <a:sym typeface="Trebuchet MS"/>
            </a:endParaRPr>
          </a:p>
          <a:p>
            <a:pPr marL="914400" lvl="1" indent="-311150" algn="l" rtl="0">
              <a:lnSpc>
                <a:spcPct val="100000"/>
              </a:lnSpc>
              <a:spcBef>
                <a:spcPts val="0"/>
              </a:spcBef>
              <a:spcAft>
                <a:spcPts val="0"/>
              </a:spcAft>
              <a:buSzPts val="1300"/>
              <a:buFont typeface="Trebuchet MS"/>
              <a:buChar char="○"/>
            </a:pPr>
            <a:r>
              <a:rPr lang="en-US" sz="1300" dirty="0">
                <a:latin typeface="Trebuchet MS"/>
                <a:ea typeface="Trebuchet MS"/>
                <a:cs typeface="Trebuchet MS"/>
                <a:sym typeface="Trebuchet MS"/>
              </a:rPr>
              <a:t>Some people view diversity as a zero-sum game. Thus, some of the implicit hostility that people have towards diversity and inclusion initiatives comes from a fear that this will mean they will lose their privilege and societal advantages.  </a:t>
            </a:r>
            <a:endParaRPr sz="1300" dirty="0">
              <a:latin typeface="Trebuchet MS"/>
              <a:ea typeface="Trebuchet MS"/>
              <a:cs typeface="Trebuchet MS"/>
              <a:sym typeface="Trebuchet MS"/>
            </a:endParaRPr>
          </a:p>
          <a:p>
            <a:pPr marL="457200" lvl="0" indent="-311150" algn="l" rtl="0">
              <a:lnSpc>
                <a:spcPct val="100000"/>
              </a:lnSpc>
              <a:spcBef>
                <a:spcPts val="0"/>
              </a:spcBef>
              <a:spcAft>
                <a:spcPts val="0"/>
              </a:spcAft>
              <a:buSzPts val="1300"/>
              <a:buFont typeface="Trebuchet MS"/>
              <a:buChar char="●"/>
            </a:pPr>
            <a:r>
              <a:rPr lang="en-US" sz="1300" dirty="0">
                <a:latin typeface="Trebuchet MS"/>
                <a:ea typeface="Trebuchet MS"/>
                <a:cs typeface="Trebuchet MS"/>
                <a:sym typeface="Trebuchet MS"/>
              </a:rPr>
              <a:t>Desire to maintain status quo	</a:t>
            </a:r>
            <a:endParaRPr sz="1300" dirty="0">
              <a:latin typeface="Trebuchet MS"/>
              <a:ea typeface="Trebuchet MS"/>
              <a:cs typeface="Trebuchet MS"/>
              <a:sym typeface="Trebuchet MS"/>
            </a:endParaRPr>
          </a:p>
          <a:p>
            <a:pPr marL="914400" lvl="1" indent="-311150" algn="l" rtl="0">
              <a:lnSpc>
                <a:spcPct val="100000"/>
              </a:lnSpc>
              <a:spcBef>
                <a:spcPts val="0"/>
              </a:spcBef>
              <a:spcAft>
                <a:spcPts val="0"/>
              </a:spcAft>
              <a:buSzPts val="1300"/>
              <a:buFont typeface="Trebuchet MS"/>
              <a:buChar char="○"/>
            </a:pPr>
            <a:r>
              <a:rPr lang="en-US" sz="1300" dirty="0">
                <a:latin typeface="Trebuchet MS"/>
                <a:ea typeface="Trebuchet MS"/>
                <a:cs typeface="Trebuchet MS"/>
                <a:sym typeface="Trebuchet MS"/>
              </a:rPr>
              <a:t>Relatedly, people fear change and are motivated to uphold and maintain institutions, even when they are unfair or problematic.</a:t>
            </a:r>
            <a:endParaRPr sz="1300" dirty="0">
              <a:latin typeface="Trebuchet MS"/>
              <a:ea typeface="Trebuchet MS"/>
              <a:cs typeface="Trebuchet MS"/>
              <a:sym typeface="Trebuchet MS"/>
            </a:endParaRPr>
          </a:p>
          <a:p>
            <a:pPr marL="0" lvl="0" indent="0" algn="l" rtl="0">
              <a:lnSpc>
                <a:spcPct val="115000"/>
              </a:lnSpc>
              <a:spcBef>
                <a:spcPts val="0"/>
              </a:spcBef>
              <a:spcAft>
                <a:spcPts val="0"/>
              </a:spcAft>
              <a:buSzPts val="1400"/>
              <a:buNone/>
            </a:pPr>
            <a:endParaRPr sz="1300" dirty="0">
              <a:latin typeface="Trebuchet MS"/>
              <a:ea typeface="Trebuchet MS"/>
              <a:cs typeface="Trebuchet MS"/>
              <a:sym typeface="Trebuchet MS"/>
            </a:endParaRPr>
          </a:p>
          <a:p>
            <a:pPr marL="0" lvl="0" indent="0" algn="l" rtl="0">
              <a:lnSpc>
                <a:spcPct val="100000"/>
              </a:lnSpc>
              <a:spcBef>
                <a:spcPts val="0"/>
              </a:spcBef>
              <a:spcAft>
                <a:spcPts val="0"/>
              </a:spcAft>
              <a:buSzPts val="1400"/>
              <a:buNone/>
            </a:pPr>
            <a:r>
              <a:rPr lang="en-US" sz="1300" dirty="0">
                <a:latin typeface="Trebuchet MS"/>
                <a:ea typeface="Trebuchet MS"/>
                <a:cs typeface="Trebuchet MS"/>
                <a:sym typeface="Trebuchet MS"/>
              </a:rPr>
              <a:t>Each of these processes are automatic and are simply how our brains are wired. Thus, if aren’t actively working hard to recognize and counteract these biases, we will be unknowingly perpetuating discrimination towards others. </a:t>
            </a:r>
            <a:endParaRPr sz="1300" dirty="0">
              <a:latin typeface="Trebuchet MS"/>
              <a:ea typeface="Trebuchet MS"/>
              <a:cs typeface="Trebuchet MS"/>
              <a:sym typeface="Trebuchet MS"/>
            </a:endParaRPr>
          </a:p>
        </p:txBody>
      </p:sp>
      <p:sp>
        <p:nvSpPr>
          <p:cNvPr id="221" name="Google Shape;221;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
        <p:nvSpPr>
          <p:cNvPr id="193" name="Google Shape;1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4" name="Google Shape;19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a:latin typeface="Trebuchet MS"/>
                <a:ea typeface="Trebuchet MS"/>
                <a:cs typeface="Trebuchet MS"/>
                <a:sym typeface="Trebuchet MS"/>
              </a:rPr>
              <a:t>(Maybe first ask students what they think these words mean)</a:t>
            </a:r>
            <a:endParaRPr/>
          </a:p>
          <a:p>
            <a:pPr marL="0" lvl="0" indent="0" algn="l" rtl="0">
              <a:lnSpc>
                <a:spcPct val="100000"/>
              </a:lnSpc>
              <a:spcBef>
                <a:spcPts val="0"/>
              </a:spcBef>
              <a:spcAft>
                <a:spcPts val="0"/>
              </a:spcAft>
              <a:buSzPts val="1400"/>
              <a:buNone/>
            </a:pPr>
            <a:endParaRPr>
              <a:latin typeface="Trebuchet MS"/>
              <a:ea typeface="Trebuchet MS"/>
              <a:cs typeface="Trebuchet MS"/>
              <a:sym typeface="Trebuchet MS"/>
            </a:endParaRPr>
          </a:p>
          <a:p>
            <a:pPr marL="0" lvl="0" indent="0" algn="l" rtl="0">
              <a:lnSpc>
                <a:spcPct val="100000"/>
              </a:lnSpc>
              <a:spcBef>
                <a:spcPts val="0"/>
              </a:spcBef>
              <a:spcAft>
                <a:spcPts val="0"/>
              </a:spcAft>
              <a:buSzPts val="1400"/>
              <a:buNone/>
            </a:pPr>
            <a:r>
              <a:rPr lang="en-US">
                <a:latin typeface="Trebuchet MS"/>
                <a:ea typeface="Trebuchet MS"/>
                <a:cs typeface="Trebuchet MS"/>
                <a:sym typeface="Trebuchet MS"/>
              </a:rPr>
              <a:t>Stereotype are the Beliefs/cognitions about a group of people (e.g., students in liberal arts (or from UT) are not as smart as those in engineering (or at TAMU))</a:t>
            </a:r>
            <a:endParaRPr>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a:latin typeface="Trebuchet MS"/>
              <a:ea typeface="Trebuchet MS"/>
              <a:cs typeface="Trebuchet MS"/>
              <a:sym typeface="Trebuchet MS"/>
            </a:endParaRPr>
          </a:p>
          <a:p>
            <a:pPr marL="0" lvl="0" indent="0" algn="l" rtl="0">
              <a:lnSpc>
                <a:spcPct val="100000"/>
              </a:lnSpc>
              <a:spcBef>
                <a:spcPts val="0"/>
              </a:spcBef>
              <a:spcAft>
                <a:spcPts val="0"/>
              </a:spcAft>
              <a:buSzPts val="1400"/>
              <a:buNone/>
            </a:pPr>
            <a:r>
              <a:rPr lang="en-US">
                <a:latin typeface="Trebuchet MS"/>
                <a:ea typeface="Trebuchet MS"/>
                <a:cs typeface="Trebuchet MS"/>
                <a:sym typeface="Trebuchet MS"/>
              </a:rPr>
              <a:t>Prejudice—Attitudes or affective/emotional reactions towards a group of people (e.g., I feel disgust, contempt, or anger when I meet someone from liberal arts (or UT))</a:t>
            </a:r>
            <a:endParaRPr/>
          </a:p>
          <a:p>
            <a:pPr marL="0" lvl="0" indent="0" algn="l" rtl="0">
              <a:lnSpc>
                <a:spcPct val="100000"/>
              </a:lnSpc>
              <a:spcBef>
                <a:spcPts val="0"/>
              </a:spcBef>
              <a:spcAft>
                <a:spcPts val="0"/>
              </a:spcAft>
              <a:buSzPts val="1400"/>
              <a:buNone/>
            </a:pPr>
            <a:endParaRPr>
              <a:latin typeface="Trebuchet MS"/>
              <a:ea typeface="Trebuchet MS"/>
              <a:cs typeface="Trebuchet MS"/>
              <a:sym typeface="Trebuchet MS"/>
            </a:endParaRPr>
          </a:p>
          <a:p>
            <a:pPr marL="0" lvl="0" indent="0" algn="l" rtl="0">
              <a:lnSpc>
                <a:spcPct val="100000"/>
              </a:lnSpc>
              <a:spcBef>
                <a:spcPts val="0"/>
              </a:spcBef>
              <a:spcAft>
                <a:spcPts val="0"/>
              </a:spcAft>
              <a:buSzPts val="1400"/>
              <a:buNone/>
            </a:pPr>
            <a:r>
              <a:rPr lang="en-US">
                <a:latin typeface="Trebuchet MS"/>
                <a:ea typeface="Trebuchet MS"/>
                <a:cs typeface="Trebuchet MS"/>
                <a:sym typeface="Trebuchet MS"/>
              </a:rPr>
              <a:t>Discrimination— Differential behaviors/treatment enacted towards a specific group of people (e.g., I ignore, avoid, or ostracize students in liberal arts (or from UT)). </a:t>
            </a:r>
            <a:endParaRPr>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a:latin typeface="Trebuchet MS"/>
              <a:ea typeface="Trebuchet MS"/>
              <a:cs typeface="Trebuchet MS"/>
              <a:sym typeface="Trebuchet MS"/>
            </a:endParaRPr>
          </a:p>
          <a:p>
            <a:pPr marL="0" lvl="0" indent="0" algn="l" rtl="0">
              <a:lnSpc>
                <a:spcPct val="100000"/>
              </a:lnSpc>
              <a:spcBef>
                <a:spcPts val="0"/>
              </a:spcBef>
              <a:spcAft>
                <a:spcPts val="0"/>
              </a:spcAft>
              <a:buSzPts val="1400"/>
              <a:buNone/>
            </a:pPr>
            <a:r>
              <a:rPr lang="en-US">
                <a:latin typeface="Trebuchet MS"/>
                <a:ea typeface="Trebuchet MS"/>
                <a:cs typeface="Trebuchet MS"/>
                <a:sym typeface="Trebuchet MS"/>
              </a:rPr>
              <a:t>Stereotypes and prejudices can be implicit or explicit. </a:t>
            </a:r>
            <a:endParaRPr/>
          </a:p>
          <a:p>
            <a:pPr marL="0" lvl="0" indent="0" algn="l" rtl="0">
              <a:lnSpc>
                <a:spcPct val="100000"/>
              </a:lnSpc>
              <a:spcBef>
                <a:spcPts val="0"/>
              </a:spcBef>
              <a:spcAft>
                <a:spcPts val="0"/>
              </a:spcAft>
              <a:buSzPts val="1400"/>
              <a:buNone/>
            </a:pPr>
            <a:endParaRPr>
              <a:latin typeface="Trebuchet MS"/>
              <a:ea typeface="Trebuchet MS"/>
              <a:cs typeface="Trebuchet MS"/>
              <a:sym typeface="Trebuchet MS"/>
            </a:endParaRPr>
          </a:p>
          <a:p>
            <a:pPr marL="0" lvl="0" indent="0" algn="l" rtl="0">
              <a:lnSpc>
                <a:spcPct val="100000"/>
              </a:lnSpc>
              <a:spcBef>
                <a:spcPts val="0"/>
              </a:spcBef>
              <a:spcAft>
                <a:spcPts val="0"/>
              </a:spcAft>
              <a:buSzPts val="1400"/>
              <a:buNone/>
            </a:pPr>
            <a:r>
              <a:rPr lang="en-US">
                <a:latin typeface="Trebuchet MS"/>
                <a:ea typeface="Trebuchet MS"/>
                <a:cs typeface="Trebuchet MS"/>
                <a:sym typeface="Trebuchet MS"/>
              </a:rPr>
              <a:t>Implicit biases are the automatic stereotypes and prejudices that we hold about certain groups that we do not have awareness of or conscious control over.  </a:t>
            </a:r>
            <a:endParaRPr>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a:latin typeface="Trebuchet MS"/>
              <a:ea typeface="Trebuchet MS"/>
              <a:cs typeface="Trebuchet MS"/>
              <a:sym typeface="Trebuchet MS"/>
            </a:endParaRPr>
          </a:p>
          <a:p>
            <a:pPr marL="0" lvl="0" indent="0" algn="l" rtl="0">
              <a:lnSpc>
                <a:spcPct val="100000"/>
              </a:lnSpc>
              <a:spcBef>
                <a:spcPts val="0"/>
              </a:spcBef>
              <a:spcAft>
                <a:spcPts val="0"/>
              </a:spcAft>
              <a:buSzPts val="1400"/>
              <a:buNone/>
            </a:pPr>
            <a:r>
              <a:rPr lang="en-US">
                <a:latin typeface="Trebuchet MS"/>
                <a:ea typeface="Trebuchet MS"/>
                <a:cs typeface="Trebuchet MS"/>
                <a:sym typeface="Trebuchet MS"/>
              </a:rPr>
              <a:t>These biases manifest and lead to discrimination through a number of automatic, evolutionary processes. </a:t>
            </a:r>
            <a:endParaRPr>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i="1" dirty="0"/>
              <a:t>Implicit Bias &amp; Gender: </a:t>
            </a:r>
            <a:r>
              <a:rPr lang="en-US" sz="1950" dirty="0">
                <a:highlight>
                  <a:srgbClr val="F9F9F9"/>
                </a:highlight>
                <a:latin typeface="Arial"/>
                <a:ea typeface="Arial"/>
                <a:cs typeface="Arial"/>
                <a:sym typeface="Arial"/>
              </a:rPr>
              <a:t>https://youtu.be/B94dWS9kG9I</a:t>
            </a:r>
            <a:endParaRPr sz="1950" dirty="0">
              <a:highlight>
                <a:srgbClr val="F9F9F9"/>
              </a:highlight>
              <a:latin typeface="Arial"/>
              <a:ea typeface="Arial"/>
              <a:cs typeface="Arial"/>
              <a:sym typeface="Arial"/>
            </a:endParaRPr>
          </a:p>
          <a:p>
            <a:pPr marL="0" lvl="0" indent="0" algn="l" rtl="0">
              <a:lnSpc>
                <a:spcPct val="115000"/>
              </a:lnSpc>
              <a:spcBef>
                <a:spcPts val="0"/>
              </a:spcBef>
              <a:spcAft>
                <a:spcPts val="0"/>
              </a:spcAft>
              <a:buSzPts val="1400"/>
              <a:buNone/>
            </a:pPr>
            <a:endParaRPr dirty="0"/>
          </a:p>
          <a:p>
            <a:pPr marL="0" lvl="0" indent="0" algn="l" rtl="0">
              <a:lnSpc>
                <a:spcPct val="115000"/>
              </a:lnSpc>
              <a:spcBef>
                <a:spcPts val="0"/>
              </a:spcBef>
              <a:spcAft>
                <a:spcPts val="0"/>
              </a:spcAft>
              <a:buSzPts val="1400"/>
              <a:buNone/>
            </a:pPr>
            <a:endParaRPr dirty="0"/>
          </a:p>
          <a:p>
            <a:pPr marL="0" lvl="0" indent="0" algn="l" rtl="0">
              <a:lnSpc>
                <a:spcPct val="115000"/>
              </a:lnSpc>
              <a:spcBef>
                <a:spcPts val="0"/>
              </a:spcBef>
              <a:spcAft>
                <a:spcPts val="0"/>
              </a:spcAft>
              <a:buClr>
                <a:schemeClr val="dk1"/>
              </a:buClr>
              <a:buSzPts val="1100"/>
              <a:buFont typeface="Arial"/>
              <a:buNone/>
            </a:pPr>
            <a:endParaRPr dirty="0"/>
          </a:p>
        </p:txBody>
      </p:sp>
      <p:sp>
        <p:nvSpPr>
          <p:cNvPr id="214" name="Google Shape;21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a:t>Have students take the IAT for race and then reflect. This activity should take 10 minutes to complete. You could also have them complete this before or after class.</a:t>
            </a:r>
            <a:endParaRPr i="1"/>
          </a:p>
          <a:p>
            <a:pPr marL="0" lvl="0" indent="0" algn="l" rtl="0">
              <a:lnSpc>
                <a:spcPct val="100000"/>
              </a:lnSpc>
              <a:spcBef>
                <a:spcPts val="0"/>
              </a:spcBef>
              <a:spcAft>
                <a:spcPts val="0"/>
              </a:spcAft>
              <a:buSzPts val="1400"/>
              <a:buNone/>
            </a:pPr>
            <a:endParaRPr i="1"/>
          </a:p>
          <a:p>
            <a:pPr marL="0" marR="0" lvl="0" indent="0" algn="l" rtl="0">
              <a:lnSpc>
                <a:spcPct val="100000"/>
              </a:lnSpc>
              <a:spcBef>
                <a:spcPts val="0"/>
              </a:spcBef>
              <a:spcAft>
                <a:spcPts val="0"/>
              </a:spcAft>
              <a:buClr>
                <a:srgbClr val="000000"/>
              </a:buClr>
              <a:buSzPts val="1400"/>
              <a:buFont typeface="Arial"/>
              <a:buNone/>
            </a:pPr>
            <a:r>
              <a:rPr lang="en-US" i="1"/>
              <a:t>If this takes too long, you could also have them watch this video from 1:31-3:30 </a:t>
            </a:r>
            <a:r>
              <a:rPr lang="en-US"/>
              <a:t>- </a:t>
            </a:r>
            <a:r>
              <a:rPr lang="en-US" sz="1200" u="sng">
                <a:solidFill>
                  <a:schemeClr val="hlink"/>
                </a:solidFill>
                <a:latin typeface="Arial"/>
                <a:ea typeface="Arial"/>
                <a:cs typeface="Arial"/>
                <a:sym typeface="Arial"/>
                <a:hlinkClick r:id="rId3"/>
              </a:rPr>
              <a:t>https://www.youtube.com/watch?v=cykcpqSpVZo</a:t>
            </a:r>
            <a:endParaRPr sz="1200" u="sng">
              <a:solidFill>
                <a:schemeClr val="hlink"/>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200" u="sng">
              <a:solidFill>
                <a:schemeClr val="hlink"/>
              </a:solidFill>
              <a:latin typeface="Arial"/>
              <a:ea typeface="Arial"/>
              <a:cs typeface="Arial"/>
              <a:sym typeface="Arial"/>
            </a:endParaRPr>
          </a:p>
        </p:txBody>
      </p:sp>
      <p:sp>
        <p:nvSpPr>
          <p:cNvPr id="242" name="Google Shape;24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
        <p:nvSpPr>
          <p:cNvPr id="248" name="Google Shape;24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9" name="Google Shape;24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300">
              <a:latin typeface="Trebuchet MS"/>
              <a:ea typeface="Trebuchet MS"/>
              <a:cs typeface="Trebuchet MS"/>
              <a:sym typeface="Trebuchet M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r>
              <a:rPr lang="en-US" sz="1000" i="1" u="none" dirty="0">
                <a:solidFill>
                  <a:srgbClr val="3F3F3F"/>
                </a:solidFill>
              </a:rPr>
              <a:t>*Can start by asking students why</a:t>
            </a:r>
            <a:r>
              <a:rPr lang="en-US" sz="1000" i="1" u="none" baseline="0" dirty="0">
                <a:solidFill>
                  <a:srgbClr val="3F3F3F"/>
                </a:solidFill>
              </a:rPr>
              <a:t> they think women are more likely to leave engineering. </a:t>
            </a:r>
            <a:endParaRPr lang="en-US" sz="1000" i="1" u="none" dirty="0">
              <a:solidFill>
                <a:srgbClr val="3F3F3F"/>
              </a:solidFill>
            </a:endParaRPr>
          </a:p>
          <a:p>
            <a:pPr marL="0" lvl="0" indent="0" algn="l" rtl="0">
              <a:lnSpc>
                <a:spcPct val="100000"/>
              </a:lnSpc>
              <a:spcBef>
                <a:spcPts val="400"/>
              </a:spcBef>
              <a:spcAft>
                <a:spcPts val="0"/>
              </a:spcAft>
              <a:buSzPts val="1400"/>
              <a:buNone/>
            </a:pPr>
            <a:endParaRPr lang="en-US" sz="1000" i="0" u="none" dirty="0">
              <a:solidFill>
                <a:srgbClr val="3F3F3F"/>
              </a:solidFill>
            </a:endParaRPr>
          </a:p>
          <a:p>
            <a:pPr marL="0" lvl="0" indent="0" algn="l" rtl="0">
              <a:lnSpc>
                <a:spcPct val="100000"/>
              </a:lnSpc>
              <a:spcBef>
                <a:spcPts val="400"/>
              </a:spcBef>
              <a:spcAft>
                <a:spcPts val="0"/>
              </a:spcAft>
              <a:buSzPts val="1400"/>
              <a:buNone/>
            </a:pPr>
            <a:r>
              <a:rPr lang="en-US" sz="1000" i="0" u="none" dirty="0">
                <a:solidFill>
                  <a:srgbClr val="3F3F3F"/>
                </a:solidFill>
              </a:rPr>
              <a:t>With regard to gender, women earn 81% of what men earn within comparable positions. This gap is even more pronounced amongst women of color, with black women earning 62%, Latina women earning 54%, and Native American women earning 58% of what white men earn. These gaps exist even when controlling for various factors such as industry, occupation type, and education level. </a:t>
            </a:r>
            <a:endParaRPr dirty="0"/>
          </a:p>
          <a:p>
            <a:pPr marL="0" lvl="0" indent="0" algn="l" rtl="0">
              <a:lnSpc>
                <a:spcPct val="100000"/>
              </a:lnSpc>
              <a:spcBef>
                <a:spcPts val="400"/>
              </a:spcBef>
              <a:spcAft>
                <a:spcPts val="0"/>
              </a:spcAft>
              <a:buSzPts val="1400"/>
              <a:buNone/>
            </a:pPr>
            <a:endParaRPr sz="1000" i="0" u="sng" dirty="0">
              <a:solidFill>
                <a:srgbClr val="3F3F3F"/>
              </a:solidFill>
            </a:endParaRPr>
          </a:p>
          <a:p>
            <a:pPr marL="0" lvl="0" indent="0" algn="l" rtl="0">
              <a:lnSpc>
                <a:spcPct val="100000"/>
              </a:lnSpc>
              <a:spcBef>
                <a:spcPts val="400"/>
              </a:spcBef>
              <a:spcAft>
                <a:spcPts val="0"/>
              </a:spcAft>
              <a:buSzPts val="1400"/>
              <a:buNone/>
            </a:pPr>
            <a:r>
              <a:rPr lang="en-US" sz="1000" dirty="0"/>
              <a:t>Women are promoted less and “protected” from challenging “stretch assignments”, especially after becoming pregnant or having children. Men, on the other hand, experience a “fatherhood bonus”, and are rated more positively after the birth of a child. </a:t>
            </a:r>
            <a:endParaRPr sz="1000" dirty="0"/>
          </a:p>
          <a:p>
            <a:pPr marL="0" lvl="0" indent="0" algn="l" rtl="0">
              <a:lnSpc>
                <a:spcPct val="100000"/>
              </a:lnSpc>
              <a:spcBef>
                <a:spcPts val="400"/>
              </a:spcBef>
              <a:spcAft>
                <a:spcPts val="0"/>
              </a:spcAft>
              <a:buSzPts val="1400"/>
              <a:buNone/>
            </a:pPr>
            <a:endParaRPr dirty="0"/>
          </a:p>
          <a:p>
            <a:pPr marL="0" lvl="0" indent="0" algn="l" rtl="0">
              <a:lnSpc>
                <a:spcPct val="100000"/>
              </a:lnSpc>
              <a:spcBef>
                <a:spcPts val="400"/>
              </a:spcBef>
              <a:spcAft>
                <a:spcPts val="0"/>
              </a:spcAft>
              <a:buSzPts val="1400"/>
              <a:buNone/>
            </a:pPr>
            <a:endParaRPr dirty="0"/>
          </a:p>
          <a:p>
            <a:pPr marL="0" lvl="0" indent="0" algn="l" rtl="0">
              <a:lnSpc>
                <a:spcPct val="100000"/>
              </a:lnSpc>
              <a:spcBef>
                <a:spcPts val="400"/>
              </a:spcBef>
              <a:spcAft>
                <a:spcPts val="0"/>
              </a:spcAft>
              <a:buSzPts val="1400"/>
              <a:buNone/>
            </a:pPr>
            <a:r>
              <a:rPr lang="en-US" i="1" dirty="0"/>
              <a:t>Smith, K. N., &amp; </a:t>
            </a:r>
            <a:r>
              <a:rPr lang="en-US" i="1" dirty="0" err="1"/>
              <a:t>Gayles</a:t>
            </a:r>
            <a:r>
              <a:rPr lang="en-US" i="1" dirty="0"/>
              <a:t>, J. G. (2018). “Girl Power”: Gendered academic and workplace experiences of college women in engineering. Social Sciences, 7(1), 11.</a:t>
            </a:r>
            <a:endParaRPr dirty="0"/>
          </a:p>
          <a:p>
            <a:pPr marL="0" marR="0" lvl="0" indent="0" algn="l" rtl="0">
              <a:lnSpc>
                <a:spcPct val="100000"/>
              </a:lnSpc>
              <a:spcBef>
                <a:spcPts val="400"/>
              </a:spcBef>
              <a:spcAft>
                <a:spcPts val="0"/>
              </a:spcAft>
              <a:buClr>
                <a:srgbClr val="000000"/>
              </a:buClr>
              <a:buSzPts val="1400"/>
              <a:buFont typeface="Arial"/>
              <a:buNone/>
            </a:pPr>
            <a:endParaRPr dirty="0"/>
          </a:p>
          <a:p>
            <a:pPr marL="0" marR="0" lvl="0" indent="0" algn="l" rtl="0">
              <a:lnSpc>
                <a:spcPct val="100000"/>
              </a:lnSpc>
              <a:spcBef>
                <a:spcPts val="400"/>
              </a:spcBef>
              <a:spcAft>
                <a:spcPts val="0"/>
              </a:spcAft>
              <a:buClr>
                <a:srgbClr val="000000"/>
              </a:buClr>
              <a:buSzPts val="1400"/>
              <a:buFont typeface="Arial"/>
              <a:buNone/>
            </a:pPr>
            <a:r>
              <a:rPr lang="en-US" i="1" dirty="0"/>
              <a:t>Women in engineering: (women encouraging women and talking about engineering as a field)</a:t>
            </a:r>
            <a:endParaRPr sz="1200" b="0" i="1" u="sng" strike="noStrike" cap="none"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endParaRPr>
          </a:p>
          <a:p>
            <a:pPr marL="0" marR="0" lvl="0" indent="0" algn="l" rtl="0">
              <a:lnSpc>
                <a:spcPct val="100000"/>
              </a:lnSpc>
              <a:spcBef>
                <a:spcPts val="400"/>
              </a:spcBef>
              <a:spcAft>
                <a:spcPts val="0"/>
              </a:spcAft>
              <a:buClr>
                <a:srgbClr val="000000"/>
              </a:buClr>
              <a:buSzPts val="1400"/>
              <a:buFont typeface="Arial"/>
              <a:buNone/>
            </a:pPr>
            <a:r>
              <a:rPr lang="en-US" sz="1200" b="0" i="0" u="sng" strike="noStrike" cap="none"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https://youtu.be/zkpjJlzF60M</a:t>
            </a:r>
            <a:endParaRPr dirty="0"/>
          </a:p>
          <a:p>
            <a:pPr marL="0" lvl="0" indent="0" algn="l" rtl="0">
              <a:lnSpc>
                <a:spcPct val="100000"/>
              </a:lnSpc>
              <a:spcBef>
                <a:spcPts val="400"/>
              </a:spcBef>
              <a:spcAft>
                <a:spcPts val="0"/>
              </a:spcAft>
              <a:buSzPts val="1400"/>
              <a:buNone/>
            </a:pPr>
            <a:endParaRPr i="1" dirty="0"/>
          </a:p>
          <a:p>
            <a:pPr marL="0" lvl="0" indent="0" algn="l" rtl="0">
              <a:lnSpc>
                <a:spcPct val="100000"/>
              </a:lnSpc>
              <a:spcBef>
                <a:spcPts val="400"/>
              </a:spcBef>
              <a:spcAft>
                <a:spcPts val="0"/>
              </a:spcAft>
              <a:buSzPts val="1400"/>
              <a:buNone/>
            </a:pPr>
            <a:r>
              <a:rPr lang="en-US" u="sng" dirty="0">
                <a:solidFill>
                  <a:schemeClr val="hlink"/>
                </a:solidFill>
                <a:hlinkClick r:id="rId4"/>
              </a:rPr>
              <a:t>https://alltogether.swe.org/2016/04/women-leave-engineering-swe-gender-culture-study/https://alltogether.swe.org/2016/04/women-leave-engineering-swe-gender-culture-study/</a:t>
            </a:r>
            <a:endParaRPr dirty="0"/>
          </a:p>
          <a:p>
            <a:pPr marL="0" lvl="0" indent="0" algn="l" rtl="0">
              <a:lnSpc>
                <a:spcPct val="100000"/>
              </a:lnSpc>
              <a:spcBef>
                <a:spcPts val="400"/>
              </a:spcBef>
              <a:spcAft>
                <a:spcPts val="0"/>
              </a:spcAft>
              <a:buSzPts val="1400"/>
              <a:buNone/>
            </a:pPr>
            <a:r>
              <a:rPr lang="en-US" b="1" i="1" dirty="0"/>
              <a:t>SWE Culture Study: 3:16-End </a:t>
            </a:r>
            <a:endParaRPr dirty="0"/>
          </a:p>
          <a:p>
            <a:pPr marL="0" lvl="0" indent="0" algn="l" rtl="0">
              <a:lnSpc>
                <a:spcPct val="100000"/>
              </a:lnSpc>
              <a:spcBef>
                <a:spcPts val="400"/>
              </a:spcBef>
              <a:spcAft>
                <a:spcPts val="0"/>
              </a:spcAft>
              <a:buSzPts val="1400"/>
              <a:buNone/>
            </a:pPr>
            <a:endParaRPr i="1" dirty="0"/>
          </a:p>
          <a:p>
            <a:pPr marL="0" marR="0" lvl="0" indent="0" algn="l" rtl="0">
              <a:lnSpc>
                <a:spcPct val="100000"/>
              </a:lnSpc>
              <a:spcBef>
                <a:spcPts val="400"/>
              </a:spcBef>
              <a:spcAft>
                <a:spcPts val="0"/>
              </a:spcAft>
              <a:buClr>
                <a:srgbClr val="000000"/>
              </a:buClr>
              <a:buSzPts val="1400"/>
              <a:buFont typeface="Arial"/>
              <a:buNone/>
            </a:pPr>
            <a:r>
              <a:rPr lang="en-US" u="sng" dirty="0">
                <a:solidFill>
                  <a:schemeClr val="hlink"/>
                </a:solidFill>
                <a:hlinkClick r:id="rId5"/>
              </a:rPr>
              <a:t>https://alltogether.swe.org/2016/10/new-study-reveals-gender-racial-bias-engineering</a:t>
            </a:r>
            <a:r>
              <a:rPr lang="en-US" dirty="0"/>
              <a:t> - 1:15</a:t>
            </a:r>
            <a:endParaRPr dirty="0"/>
          </a:p>
          <a:p>
            <a:pPr marL="0" lvl="0" indent="0" algn="l" rtl="0">
              <a:lnSpc>
                <a:spcPct val="100000"/>
              </a:lnSpc>
              <a:spcBef>
                <a:spcPts val="400"/>
              </a:spcBef>
              <a:spcAft>
                <a:spcPts val="0"/>
              </a:spcAft>
              <a:buSzPts val="1400"/>
              <a:buNone/>
            </a:pPr>
            <a:endParaRPr i="1" dirty="0"/>
          </a:p>
        </p:txBody>
      </p:sp>
      <p:sp>
        <p:nvSpPr>
          <p:cNvPr id="326" name="Google Shape;326;p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0202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03707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76048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ext, and Content" type="txAndObj">
  <p:cSld name="Title, Text, and Content">
    <p:spTree>
      <p:nvGrpSpPr>
        <p:cNvPr id="1" name="Shape 50"/>
        <p:cNvGrpSpPr/>
        <p:nvPr/>
      </p:nvGrpSpPr>
      <p:grpSpPr>
        <a:xfrm>
          <a:off x="0" y="0"/>
          <a:ext cx="0" cy="0"/>
          <a:chOff x="0" y="0"/>
          <a:chExt cx="0" cy="0"/>
        </a:xfrm>
      </p:grpSpPr>
      <p:sp>
        <p:nvSpPr>
          <p:cNvPr id="51" name="Google Shape;51;geb169f773a_0_138"/>
          <p:cNvSpPr txBox="1">
            <a:spLocks noGrp="1"/>
          </p:cNvSpPr>
          <p:nvPr>
            <p:ph type="title"/>
          </p:nvPr>
        </p:nvSpPr>
        <p:spPr>
          <a:xfrm>
            <a:off x="609600" y="277814"/>
            <a:ext cx="10972800" cy="113970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geb169f773a_0_138"/>
          <p:cNvSpPr txBox="1">
            <a:spLocks noGrp="1"/>
          </p:cNvSpPr>
          <p:nvPr>
            <p:ph type="body" idx="1"/>
          </p:nvPr>
        </p:nvSpPr>
        <p:spPr>
          <a:xfrm>
            <a:off x="609600" y="1600201"/>
            <a:ext cx="5384700" cy="453060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3" name="Google Shape;53;geb169f773a_0_138"/>
          <p:cNvSpPr txBox="1">
            <a:spLocks noGrp="1"/>
          </p:cNvSpPr>
          <p:nvPr>
            <p:ph type="body" idx="2"/>
          </p:nvPr>
        </p:nvSpPr>
        <p:spPr>
          <a:xfrm>
            <a:off x="6197600" y="1600201"/>
            <a:ext cx="5384700" cy="453060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4" name="Google Shape;54;geb169f773a_0_138"/>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geb169f773a_0_138"/>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geb169f773a_0_138"/>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02383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98623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826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7381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1433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65576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71391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29851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5924080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lvl="0" indent="0" algn="l" rtl="0">
              <a:spcBef>
                <a:spcPts val="0"/>
              </a:spcBef>
              <a:spcAft>
                <a:spcPts val="0"/>
              </a:spcAft>
              <a:buNone/>
            </a:pPr>
            <a:fld id="{00000000-1234-1234-1234-12341234123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159723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youtube.com/watch?v=Rfb23DbAsEk"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hyperlink" Target="https://www.google.com/imgres?imgurl=https://dancingastronaut.com/wp-content/uploads/2019/06/636590541716802602-EPA-BRITAIN-UBER-TRANSPORT.jpg&amp;imgrefurl=https://dancingastronaut.com/2019/07/new-uber-policy-rave-transportation-difficult/&amp;docid=IuWFg8j4GM92UM&amp;tbnid=3WYMuG0jHrqjRM:&amp;vet=10ahUKEwiT_7fGurHjAhVI1xoKHYkmAMAQMwiBASgFMAU..i&amp;w=3200&amp;h=1680&amp;bih=649&amp;biw=1152&amp;q=uber&amp;ved=0ahUKEwiT_7fGurHjAhVI1xoKHYkmAMAQMwiBASgFMAU&amp;iact=mrc&amp;uact=8"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B94dWS9kG9I?feature=oembed" TargetMode="Externa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
          <p:cNvSpPr txBox="1">
            <a:spLocks noGrp="1"/>
          </p:cNvSpPr>
          <p:nvPr>
            <p:ph type="ctrTitle"/>
          </p:nvPr>
        </p:nvSpPr>
        <p:spPr>
          <a:xfrm>
            <a:off x="945075" y="448875"/>
            <a:ext cx="7772400" cy="34290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4000"/>
              <a:buFont typeface="Calibri"/>
              <a:buNone/>
            </a:pPr>
            <a:br>
              <a:rPr lang="en-US" sz="5000" b="1" dirty="0"/>
            </a:br>
            <a:r>
              <a:rPr lang="en-US" sz="5000" b="1" dirty="0"/>
              <a:t>Ethics and Engineering:</a:t>
            </a:r>
            <a:br>
              <a:rPr lang="en-US" sz="5000" b="1" dirty="0"/>
            </a:br>
            <a:r>
              <a:rPr lang="en-US" sz="5000" b="1" dirty="0"/>
              <a:t>Gender Discrimination &amp; </a:t>
            </a:r>
            <a:br>
              <a:rPr lang="en-US" sz="5000" b="1" dirty="0"/>
            </a:br>
            <a:r>
              <a:rPr lang="en-US" sz="5000" b="1" dirty="0"/>
              <a:t>Sexual Harassment</a:t>
            </a:r>
            <a:endParaRPr sz="5000" b="1" dirty="0"/>
          </a:p>
        </p:txBody>
      </p:sp>
      <p:sp>
        <p:nvSpPr>
          <p:cNvPr id="121" name="Google Shape;121;p1"/>
          <p:cNvSpPr txBox="1">
            <a:spLocks noGrp="1"/>
          </p:cNvSpPr>
          <p:nvPr>
            <p:ph type="subTitle" idx="1"/>
          </p:nvPr>
        </p:nvSpPr>
        <p:spPr>
          <a:xfrm>
            <a:off x="1511125" y="5127768"/>
            <a:ext cx="9243600" cy="128164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400"/>
              <a:buNone/>
            </a:pPr>
            <a:r>
              <a:rPr lang="en-US" b="1"/>
              <a:t>WELCOME!</a:t>
            </a:r>
            <a:endParaRPr b="1"/>
          </a:p>
          <a:p>
            <a:pPr marL="0" lvl="0" indent="0" algn="r" rtl="0">
              <a:lnSpc>
                <a:spcPct val="90000"/>
              </a:lnSpc>
              <a:spcBef>
                <a:spcPts val="1200"/>
              </a:spcBef>
              <a:spcAft>
                <a:spcPts val="0"/>
              </a:spcAft>
              <a:buSzPts val="2400"/>
              <a:buNone/>
            </a:pPr>
            <a:endParaRPr b="1"/>
          </a:p>
          <a:p>
            <a:pPr marL="0" lvl="0" indent="0" algn="r" rtl="0">
              <a:lnSpc>
                <a:spcPct val="90000"/>
              </a:lnSpc>
              <a:spcBef>
                <a:spcPts val="1200"/>
              </a:spcBef>
              <a:spcAft>
                <a:spcPts val="0"/>
              </a:spcAft>
              <a:buSzPts val="2400"/>
              <a:buNone/>
            </a:pPr>
            <a:endParaRPr b="1"/>
          </a:p>
        </p:txBody>
      </p:sp>
      <p:pic>
        <p:nvPicPr>
          <p:cNvPr id="122" name="Google Shape;122;p1" descr="http://thumbs7.dreamstime.com/x/engineering-man-safety-helmet-standing-against-oil-refinery-plant-heavy-petrochemical-industry-estate-45827273.jpg"/>
          <p:cNvPicPr preferRelativeResize="0"/>
          <p:nvPr/>
        </p:nvPicPr>
        <p:blipFill rotWithShape="1">
          <a:blip r:embed="rId3">
            <a:alphaModFix/>
          </a:blip>
          <a:srcRect/>
          <a:stretch/>
        </p:blipFill>
        <p:spPr>
          <a:xfrm>
            <a:off x="7510550" y="938700"/>
            <a:ext cx="4294150" cy="2939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2" name="Google Shape;328;p19">
            <a:extLst>
              <a:ext uri="{FF2B5EF4-FFF2-40B4-BE49-F238E27FC236}">
                <a16:creationId xmlns:a16="http://schemas.microsoft.com/office/drawing/2014/main" id="{628184A8-28E5-DDAF-2AD3-167C747434D4}"/>
              </a:ext>
            </a:extLst>
          </p:cNvPr>
          <p:cNvSpPr txBox="1">
            <a:spLocks noGrp="1"/>
          </p:cNvSpPr>
          <p:nvPr>
            <p:ph type="title"/>
          </p:nvPr>
        </p:nvSpPr>
        <p:spPr>
          <a:xfrm>
            <a:off x="1199708" y="173558"/>
            <a:ext cx="10058400" cy="14508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4800"/>
              <a:buFont typeface="Trebuchet MS"/>
              <a:buNone/>
            </a:pPr>
            <a:r>
              <a:rPr lang="en-US" b="1" dirty="0"/>
              <a:t>Gender Discrimination</a:t>
            </a:r>
            <a:endParaRPr b="1" dirty="0"/>
          </a:p>
        </p:txBody>
      </p:sp>
      <p:sp>
        <p:nvSpPr>
          <p:cNvPr id="335" name="Google Shape;335;p20"/>
          <p:cNvSpPr txBox="1">
            <a:spLocks noGrp="1"/>
          </p:cNvSpPr>
          <p:nvPr>
            <p:ph idx="1"/>
          </p:nvPr>
        </p:nvSpPr>
        <p:spPr>
          <a:xfrm>
            <a:off x="926647" y="2021840"/>
            <a:ext cx="6266633" cy="4280326"/>
          </a:xfrm>
          <a:prstGeom prst="rect">
            <a:avLst/>
          </a:prstGeom>
          <a:noFill/>
          <a:ln>
            <a:noFill/>
          </a:ln>
        </p:spPr>
        <p:txBody>
          <a:bodyPr spcFirstLastPara="1" wrap="square" lIns="0" tIns="45700" rIns="0" bIns="45700" anchor="t" anchorCtr="0">
            <a:noAutofit/>
          </a:bodyPr>
          <a:lstStyle/>
          <a:p>
            <a:pPr marL="384048" lvl="0" indent="0" algn="l" rtl="0">
              <a:lnSpc>
                <a:spcPct val="90000"/>
              </a:lnSpc>
              <a:spcBef>
                <a:spcPts val="600"/>
              </a:spcBef>
              <a:spcAft>
                <a:spcPts val="0"/>
              </a:spcAft>
              <a:buSzPts val="1800"/>
              <a:buNone/>
            </a:pPr>
            <a:endParaRPr sz="2400" i="1" dirty="0"/>
          </a:p>
          <a:p>
            <a:pPr marL="505968" lvl="1" indent="-342900" algn="l" rtl="0">
              <a:lnSpc>
                <a:spcPct val="90000"/>
              </a:lnSpc>
              <a:spcBef>
                <a:spcPts val="600"/>
              </a:spcBef>
              <a:spcAft>
                <a:spcPts val="0"/>
              </a:spcAft>
              <a:buSzPts val="1800"/>
              <a:buFont typeface="Noto Sans Symbols"/>
              <a:buChar char="❖"/>
            </a:pPr>
            <a:r>
              <a:rPr lang="en-US" sz="2400" dirty="0">
                <a:solidFill>
                  <a:schemeClr val="dk1"/>
                </a:solidFill>
              </a:rPr>
              <a:t>Women face the greatest barriers in achieving top-level positions (i.e., glass ceiling effects). As an example, women currently hold </a:t>
            </a:r>
            <a:r>
              <a:rPr lang="en-US" sz="2400" b="1" dirty="0">
                <a:solidFill>
                  <a:srgbClr val="B45F06"/>
                </a:solidFill>
              </a:rPr>
              <a:t>6.6</a:t>
            </a:r>
            <a:r>
              <a:rPr lang="en-US" sz="2400" b="1" dirty="0">
                <a:solidFill>
                  <a:schemeClr val="dk1"/>
                </a:solidFill>
              </a:rPr>
              <a:t>% </a:t>
            </a:r>
            <a:r>
              <a:rPr lang="en-US" sz="2400" dirty="0">
                <a:solidFill>
                  <a:schemeClr val="dk1"/>
                </a:solidFill>
              </a:rPr>
              <a:t>of all CEO positions at Fortune 500 companies (2019). </a:t>
            </a:r>
            <a:endParaRPr sz="2400" dirty="0">
              <a:solidFill>
                <a:schemeClr val="dk1"/>
              </a:solidFill>
            </a:endParaRPr>
          </a:p>
          <a:p>
            <a:pPr marL="531368" lvl="1" indent="-342900" algn="l" rtl="0">
              <a:lnSpc>
                <a:spcPct val="90000"/>
              </a:lnSpc>
              <a:spcBef>
                <a:spcPts val="2400"/>
              </a:spcBef>
              <a:spcAft>
                <a:spcPts val="0"/>
              </a:spcAft>
              <a:buSzPts val="1800"/>
              <a:buFont typeface="Noto Sans Symbols"/>
              <a:buChar char="❖"/>
            </a:pPr>
            <a:r>
              <a:rPr lang="en-US" sz="2400" dirty="0">
                <a:solidFill>
                  <a:schemeClr val="dk1"/>
                </a:solidFill>
              </a:rPr>
              <a:t>Women face challenges in obtaining leadership positions, but also in being viewed and respected as leaders. </a:t>
            </a:r>
            <a:endParaRPr sz="2400" dirty="0">
              <a:solidFill>
                <a:schemeClr val="dk1"/>
              </a:solidFill>
            </a:endParaRPr>
          </a:p>
          <a:p>
            <a:pPr marL="0" lvl="0" indent="0" algn="l" rtl="0">
              <a:lnSpc>
                <a:spcPct val="90000"/>
              </a:lnSpc>
              <a:spcBef>
                <a:spcPts val="600"/>
              </a:spcBef>
              <a:spcAft>
                <a:spcPts val="0"/>
              </a:spcAft>
              <a:buSzPts val="1800"/>
              <a:buNone/>
            </a:pPr>
            <a:endParaRPr sz="2400" dirty="0"/>
          </a:p>
        </p:txBody>
      </p:sp>
      <p:pic>
        <p:nvPicPr>
          <p:cNvPr id="337" name="Google Shape;337;p20" descr="Screen Shot 2020-02-25 at 12.24.23 AM.png"/>
          <p:cNvPicPr preferRelativeResize="0"/>
          <p:nvPr/>
        </p:nvPicPr>
        <p:blipFill rotWithShape="1">
          <a:blip r:embed="rId3">
            <a:alphaModFix/>
          </a:blip>
          <a:srcRect/>
          <a:stretch/>
        </p:blipFill>
        <p:spPr>
          <a:xfrm>
            <a:off x="7578629" y="2448560"/>
            <a:ext cx="3797164" cy="319024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4" name="Google Shape;328;p19">
            <a:extLst>
              <a:ext uri="{FF2B5EF4-FFF2-40B4-BE49-F238E27FC236}">
                <a16:creationId xmlns:a16="http://schemas.microsoft.com/office/drawing/2014/main" id="{72C8FCE4-DC26-C3B5-C28B-5EDB38D04F3D}"/>
              </a:ext>
            </a:extLst>
          </p:cNvPr>
          <p:cNvSpPr txBox="1">
            <a:spLocks noGrp="1"/>
          </p:cNvSpPr>
          <p:nvPr>
            <p:ph type="title"/>
          </p:nvPr>
        </p:nvSpPr>
        <p:spPr>
          <a:xfrm>
            <a:off x="1199708" y="173558"/>
            <a:ext cx="10058400" cy="14508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4800"/>
              <a:buFont typeface="Trebuchet MS"/>
              <a:buNone/>
            </a:pPr>
            <a:r>
              <a:rPr lang="en-US" b="1" dirty="0"/>
              <a:t>Gender Discrimination</a:t>
            </a:r>
            <a:endParaRPr b="1" dirty="0"/>
          </a:p>
        </p:txBody>
      </p:sp>
      <p:sp>
        <p:nvSpPr>
          <p:cNvPr id="343" name="Google Shape;343;p21"/>
          <p:cNvSpPr txBox="1">
            <a:spLocks noGrp="1"/>
          </p:cNvSpPr>
          <p:nvPr>
            <p:ph type="body" idx="1"/>
          </p:nvPr>
        </p:nvSpPr>
        <p:spPr>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600"/>
              </a:spcBef>
              <a:spcAft>
                <a:spcPts val="0"/>
              </a:spcAft>
              <a:buSzPts val="1800"/>
              <a:buNone/>
            </a:pPr>
            <a:r>
              <a:rPr lang="en-US" sz="2400">
                <a:solidFill>
                  <a:srgbClr val="000000"/>
                </a:solidFill>
              </a:rPr>
              <a:t>Women are 20% of Engineering School Graduates</a:t>
            </a:r>
            <a:endParaRPr sz="2400">
              <a:solidFill>
                <a:srgbClr val="000000"/>
              </a:solidFill>
            </a:endParaRPr>
          </a:p>
          <a:p>
            <a:pPr marL="384048" lvl="0" indent="0" algn="l" rtl="0">
              <a:lnSpc>
                <a:spcPct val="90000"/>
              </a:lnSpc>
              <a:spcBef>
                <a:spcPts val="1800"/>
              </a:spcBef>
              <a:spcAft>
                <a:spcPts val="1200"/>
              </a:spcAft>
              <a:buSzPts val="1800"/>
              <a:buNone/>
            </a:pPr>
            <a:endParaRPr sz="2400">
              <a:solidFill>
                <a:srgbClr val="000000"/>
              </a:solidFill>
            </a:endParaRPr>
          </a:p>
        </p:txBody>
      </p:sp>
      <p:sp>
        <p:nvSpPr>
          <p:cNvPr id="344" name="Google Shape;344;p21"/>
          <p:cNvSpPr txBox="1">
            <a:spLocks noGrp="1"/>
          </p:cNvSpPr>
          <p:nvPr>
            <p:ph type="body" sz="quarter" idx="3"/>
          </p:nvPr>
        </p:nvSpPr>
        <p:spPr>
          <a:xfrm>
            <a:off x="6992255" y="1913470"/>
            <a:ext cx="4754700" cy="7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600"/>
              </a:spcBef>
              <a:spcAft>
                <a:spcPts val="0"/>
              </a:spcAft>
              <a:buSzPts val="1800"/>
              <a:buNone/>
            </a:pPr>
            <a:r>
              <a:rPr lang="en-US" sz="2400">
                <a:solidFill>
                  <a:srgbClr val="000000"/>
                </a:solidFill>
              </a:rPr>
              <a:t>Women are only 11% of Practicing Engineers</a:t>
            </a:r>
            <a:endParaRPr/>
          </a:p>
        </p:txBody>
      </p:sp>
      <p:pic>
        <p:nvPicPr>
          <p:cNvPr id="346" name="Google Shape;346;p21" title="Points scored"/>
          <p:cNvPicPr preferRelativeResize="0"/>
          <p:nvPr/>
        </p:nvPicPr>
        <p:blipFill>
          <a:blip r:embed="rId3">
            <a:alphaModFix/>
          </a:blip>
          <a:stretch>
            <a:fillRect/>
          </a:stretch>
        </p:blipFill>
        <p:spPr>
          <a:xfrm>
            <a:off x="186225" y="2655875"/>
            <a:ext cx="6090426" cy="3765900"/>
          </a:xfrm>
          <a:prstGeom prst="rect">
            <a:avLst/>
          </a:prstGeom>
          <a:noFill/>
          <a:ln>
            <a:noFill/>
          </a:ln>
        </p:spPr>
      </p:pic>
      <p:pic>
        <p:nvPicPr>
          <p:cNvPr id="347" name="Google Shape;347;p21"/>
          <p:cNvPicPr preferRelativeResize="0"/>
          <p:nvPr/>
        </p:nvPicPr>
        <p:blipFill>
          <a:blip r:embed="rId4">
            <a:alphaModFix/>
          </a:blip>
          <a:stretch>
            <a:fillRect/>
          </a:stretch>
        </p:blipFill>
        <p:spPr>
          <a:xfrm>
            <a:off x="5581076" y="2655870"/>
            <a:ext cx="6089904" cy="376732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23"/>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4800"/>
              <a:buNone/>
            </a:pPr>
            <a:br>
              <a:rPr lang="en-US" b="1" dirty="0"/>
            </a:br>
            <a:r>
              <a:rPr lang="en-US" b="1" dirty="0"/>
              <a:t>Gender Discrimination on Campus</a:t>
            </a:r>
            <a:endParaRPr dirty="0"/>
          </a:p>
        </p:txBody>
      </p:sp>
      <p:sp>
        <p:nvSpPr>
          <p:cNvPr id="363" name="Google Shape;363;p23"/>
          <p:cNvSpPr txBox="1">
            <a:spLocks noGrp="1"/>
          </p:cNvSpPr>
          <p:nvPr>
            <p:ph idx="1"/>
          </p:nvPr>
        </p:nvSpPr>
        <p:spPr>
          <a:prstGeom prst="rect">
            <a:avLst/>
          </a:prstGeom>
          <a:noFill/>
          <a:ln>
            <a:noFill/>
          </a:ln>
        </p:spPr>
        <p:txBody>
          <a:bodyPr spcFirstLastPara="1" wrap="square" lIns="0" tIns="45700" rIns="0" bIns="45700" anchor="t" anchorCtr="0">
            <a:noAutofit/>
          </a:bodyPr>
          <a:lstStyle/>
          <a:p>
            <a:pPr marL="571500" lvl="0" indent="-342900" algn="l" rtl="0">
              <a:lnSpc>
                <a:spcPct val="90000"/>
              </a:lnSpc>
              <a:spcBef>
                <a:spcPts val="1200"/>
              </a:spcBef>
              <a:spcAft>
                <a:spcPts val="0"/>
              </a:spcAft>
              <a:buSzPts val="1800"/>
              <a:buFont typeface="Arial"/>
              <a:buNone/>
            </a:pPr>
            <a:endParaRPr sz="2200" dirty="0">
              <a:solidFill>
                <a:srgbClr val="000000"/>
              </a:solidFill>
            </a:endParaRPr>
          </a:p>
          <a:p>
            <a:pPr marL="114300" lvl="0" indent="0" algn="l" rtl="0">
              <a:lnSpc>
                <a:spcPct val="90000"/>
              </a:lnSpc>
              <a:spcBef>
                <a:spcPts val="1200"/>
              </a:spcBef>
              <a:spcAft>
                <a:spcPts val="0"/>
              </a:spcAft>
              <a:buSzPts val="1800"/>
              <a:buNone/>
            </a:pPr>
            <a:r>
              <a:rPr lang="en-US" sz="2200" dirty="0">
                <a:solidFill>
                  <a:srgbClr val="000000"/>
                </a:solidFill>
              </a:rPr>
              <a:t>“I was offered an academic scholarship to attend </a:t>
            </a:r>
            <a:r>
              <a:rPr lang="en-US" sz="2200" u="sng" dirty="0">
                <a:solidFill>
                  <a:srgbClr val="000000"/>
                </a:solidFill>
              </a:rPr>
              <a:t>[university]</a:t>
            </a:r>
            <a:r>
              <a:rPr lang="en-US" sz="2200" dirty="0">
                <a:solidFill>
                  <a:srgbClr val="000000"/>
                </a:solidFill>
              </a:rPr>
              <a:t> so my Mom took me there to check out the campus and talk to an academic advisor. He promptly </a:t>
            </a:r>
            <a:r>
              <a:rPr lang="en-US" sz="2200" b="1" dirty="0">
                <a:solidFill>
                  <a:srgbClr val="000000"/>
                </a:solidFill>
              </a:rPr>
              <a:t>discouraged me from the engineering program</a:t>
            </a:r>
            <a:r>
              <a:rPr lang="en-US" sz="2200" dirty="0">
                <a:solidFill>
                  <a:srgbClr val="000000"/>
                </a:solidFill>
              </a:rPr>
              <a:t>. I left and never looked back. I’ve had my BSEE for 28 years.”</a:t>
            </a:r>
            <a:endParaRPr dirty="0"/>
          </a:p>
          <a:p>
            <a:pPr marL="114300" lvl="0" indent="0" algn="l" rtl="0">
              <a:lnSpc>
                <a:spcPct val="90000"/>
              </a:lnSpc>
              <a:spcBef>
                <a:spcPts val="1200"/>
              </a:spcBef>
              <a:spcAft>
                <a:spcPts val="0"/>
              </a:spcAft>
              <a:buSzPts val="1800"/>
              <a:buNone/>
            </a:pPr>
            <a:r>
              <a:rPr lang="en-US" sz="2200" dirty="0">
                <a:solidFill>
                  <a:srgbClr val="000000"/>
                </a:solidFill>
              </a:rPr>
              <a:t>“Shout out to the sexist boy in my health 210 class, when I said I’m going to nursing school he said ‘of course you are, </a:t>
            </a:r>
            <a:r>
              <a:rPr lang="en-US" sz="2200" b="1" dirty="0">
                <a:solidFill>
                  <a:srgbClr val="000000"/>
                </a:solidFill>
              </a:rPr>
              <a:t>you’re a girl, you’re not going to be a doctor</a:t>
            </a:r>
            <a:r>
              <a:rPr lang="en-US" sz="2200" dirty="0">
                <a:solidFill>
                  <a:srgbClr val="000000"/>
                </a:solidFill>
              </a:rPr>
              <a:t>’ so now I’m going to be a doctor, might go into his field too.”</a:t>
            </a:r>
            <a:endParaRPr dirty="0"/>
          </a:p>
          <a:p>
            <a:pPr marL="114300" lvl="0" indent="0" algn="l" rtl="0">
              <a:lnSpc>
                <a:spcPct val="90000"/>
              </a:lnSpc>
              <a:spcBef>
                <a:spcPts val="1200"/>
              </a:spcBef>
              <a:spcAft>
                <a:spcPts val="0"/>
              </a:spcAft>
              <a:buSzPts val="1800"/>
              <a:buNone/>
            </a:pPr>
            <a:r>
              <a:rPr lang="en-US" sz="2200" dirty="0">
                <a:solidFill>
                  <a:srgbClr val="000000"/>
                </a:solidFill>
              </a:rPr>
              <a:t>“Freshman year ENGR 111 class, the prof/dean stood up and told us that the </a:t>
            </a:r>
            <a:r>
              <a:rPr lang="en-US" sz="2200" b="1" dirty="0">
                <a:solidFill>
                  <a:srgbClr val="000000"/>
                </a:solidFill>
              </a:rPr>
              <a:t>women should leave since we prob wouldn't pass</a:t>
            </a:r>
            <a:r>
              <a:rPr lang="en-US" sz="2200" dirty="0">
                <a:solidFill>
                  <a:srgbClr val="000000"/>
                </a:solidFill>
              </a:rPr>
              <a:t>.”</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2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4800"/>
              <a:buNone/>
            </a:pPr>
            <a:r>
              <a:rPr lang="en-US" u="sng" dirty="0">
                <a:solidFill>
                  <a:schemeClr val="hlink"/>
                </a:solidFill>
              </a:rPr>
              <a:t>Climate Control Survey</a:t>
            </a:r>
            <a:endParaRPr dirty="0"/>
          </a:p>
        </p:txBody>
      </p:sp>
      <p:pic>
        <p:nvPicPr>
          <p:cNvPr id="370" name="Google Shape;370;p24" title="Climate Control Study with Joan Williams"/>
          <p:cNvPicPr preferRelativeResize="0"/>
          <p:nvPr/>
        </p:nvPicPr>
        <p:blipFill rotWithShape="1">
          <a:blip r:embed="rId3">
            <a:alphaModFix/>
          </a:blip>
          <a:srcRect/>
          <a:stretch/>
        </p:blipFill>
        <p:spPr>
          <a:xfrm>
            <a:off x="2799080" y="2183765"/>
            <a:ext cx="6593840" cy="370903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5"/>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4800"/>
              <a:buNone/>
            </a:pPr>
            <a:r>
              <a:rPr lang="en-US">
                <a:solidFill>
                  <a:schemeClr val="dk2"/>
                </a:solidFill>
              </a:rPr>
              <a:t>Demographics of Engineers &amp; Scientists</a:t>
            </a:r>
            <a:endParaRPr>
              <a:solidFill>
                <a:schemeClr val="dk2"/>
              </a:solidFill>
            </a:endParaRPr>
          </a:p>
        </p:txBody>
      </p:sp>
      <p:sp>
        <p:nvSpPr>
          <p:cNvPr id="377" name="Google Shape;377;p25"/>
          <p:cNvSpPr txBox="1">
            <a:spLocks noGrp="1"/>
          </p:cNvSpPr>
          <p:nvPr>
            <p:ph idx="1"/>
          </p:nvPr>
        </p:nvSpPr>
        <p:spPr>
          <a:xfrm>
            <a:off x="1097280" y="1737360"/>
            <a:ext cx="10058400" cy="4378960"/>
          </a:xfrm>
          <a:prstGeom prst="rect">
            <a:avLst/>
          </a:prstGeom>
          <a:noFill/>
          <a:ln>
            <a:noFill/>
          </a:ln>
        </p:spPr>
        <p:txBody>
          <a:bodyPr spcFirstLastPara="1" wrap="square" lIns="0" tIns="45700" rIns="0" bIns="45700" anchor="t" anchorCtr="0">
            <a:noAutofit/>
          </a:bodyPr>
          <a:lstStyle/>
          <a:p>
            <a:pPr marL="457200" lvl="0" indent="-228600" algn="l" rtl="0">
              <a:lnSpc>
                <a:spcPct val="90000"/>
              </a:lnSpc>
              <a:spcBef>
                <a:spcPts val="1200"/>
              </a:spcBef>
              <a:spcAft>
                <a:spcPts val="0"/>
              </a:spcAft>
              <a:buSzPts val="1800"/>
              <a:buFont typeface="Arial"/>
              <a:buNone/>
            </a:pPr>
            <a:endParaRPr>
              <a:solidFill>
                <a:srgbClr val="FF0000"/>
              </a:solidFill>
            </a:endParaRPr>
          </a:p>
          <a:p>
            <a:pPr marL="114300" lvl="0" indent="0" algn="l" rtl="0">
              <a:lnSpc>
                <a:spcPct val="90000"/>
              </a:lnSpc>
              <a:spcBef>
                <a:spcPts val="1200"/>
              </a:spcBef>
              <a:spcAft>
                <a:spcPts val="0"/>
              </a:spcAft>
              <a:buSzPts val="1800"/>
              <a:buNone/>
            </a:pPr>
            <a:endParaRPr/>
          </a:p>
        </p:txBody>
      </p:sp>
      <p:graphicFrame>
        <p:nvGraphicFramePr>
          <p:cNvPr id="378" name="Google Shape;378;p25"/>
          <p:cNvGraphicFramePr/>
          <p:nvPr/>
        </p:nvGraphicFramePr>
        <p:xfrm>
          <a:off x="2032000" y="1930400"/>
          <a:ext cx="7315200" cy="437896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ge5915f3872_0_2808"/>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4800"/>
              <a:buNone/>
            </a:pPr>
            <a:r>
              <a:rPr lang="en-US">
                <a:solidFill>
                  <a:schemeClr val="dk2"/>
                </a:solidFill>
              </a:rPr>
              <a:t>Unemployment Demographics</a:t>
            </a:r>
            <a:endParaRPr>
              <a:solidFill>
                <a:schemeClr val="dk2"/>
              </a:solidFill>
            </a:endParaRPr>
          </a:p>
        </p:txBody>
      </p:sp>
      <p:pic>
        <p:nvPicPr>
          <p:cNvPr id="392" name="Google Shape;392;ge5915f3872_0_2808" descr="A screenshot of a cell phone&#10;&#10;Description automatically generated"/>
          <p:cNvPicPr preferRelativeResize="0"/>
          <p:nvPr/>
        </p:nvPicPr>
        <p:blipFill rotWithShape="1">
          <a:blip r:embed="rId3">
            <a:alphaModFix/>
          </a:blip>
          <a:srcRect/>
          <a:stretch/>
        </p:blipFill>
        <p:spPr>
          <a:xfrm>
            <a:off x="2438400" y="1845734"/>
            <a:ext cx="7315201" cy="437895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1"/>
          <p:cNvSpPr txBox="1">
            <a:spLocks noGrp="1"/>
          </p:cNvSpPr>
          <p:nvPr>
            <p:ph type="title" idx="4294967295"/>
          </p:nvPr>
        </p:nvSpPr>
        <p:spPr>
          <a:xfrm>
            <a:off x="1364566" y="2397346"/>
            <a:ext cx="9083675" cy="1139825"/>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4800"/>
              <a:buFont typeface="Trebuchet MS"/>
              <a:buNone/>
            </a:pPr>
            <a:r>
              <a:rPr lang="en-US" sz="6000" dirty="0">
                <a:solidFill>
                  <a:srgbClr val="212121"/>
                </a:solidFill>
              </a:rPr>
              <a:t>3. Sexual Harassment</a:t>
            </a:r>
            <a:endParaRPr sz="6000" dirty="0">
              <a:solidFill>
                <a:srgbClr val="212121"/>
              </a:solidFill>
            </a:endParaRPr>
          </a:p>
        </p:txBody>
      </p:sp>
    </p:spTree>
    <p:extLst>
      <p:ext uri="{BB962C8B-B14F-4D97-AF65-F5344CB8AC3E}">
        <p14:creationId xmlns:p14="http://schemas.microsoft.com/office/powerpoint/2010/main" val="1233975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geb169f773a_0_154"/>
          <p:cNvSpPr txBox="1">
            <a:spLocks noGrp="1"/>
          </p:cNvSpPr>
          <p:nvPr>
            <p:ph type="title"/>
          </p:nvPr>
        </p:nvSpPr>
        <p:spPr>
          <a:xfrm>
            <a:off x="1097279" y="86003"/>
            <a:ext cx="10058400" cy="1174652"/>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0000"/>
              </a:buClr>
              <a:buSzPts val="4800"/>
              <a:buFont typeface="Arial"/>
              <a:buNone/>
            </a:pPr>
            <a:r>
              <a:rPr lang="en-US" sz="4800" dirty="0">
                <a:solidFill>
                  <a:srgbClr val="FFFFFF"/>
                </a:solidFill>
              </a:rPr>
              <a:t>Sexual Harassment</a:t>
            </a:r>
            <a:endParaRPr sz="4800" dirty="0">
              <a:solidFill>
                <a:srgbClr val="FFFFFF"/>
              </a:solidFill>
            </a:endParaRPr>
          </a:p>
          <a:p>
            <a:pPr marL="0" lvl="0" indent="0" algn="l" rtl="0">
              <a:lnSpc>
                <a:spcPct val="85000"/>
              </a:lnSpc>
              <a:spcBef>
                <a:spcPts val="0"/>
              </a:spcBef>
              <a:spcAft>
                <a:spcPts val="0"/>
              </a:spcAft>
              <a:buSzPts val="1900"/>
              <a:buNone/>
            </a:pPr>
            <a:endParaRPr dirty="0">
              <a:solidFill>
                <a:srgbClr val="FFFFFF"/>
              </a:solidFill>
            </a:endParaRPr>
          </a:p>
        </p:txBody>
      </p:sp>
      <p:sp>
        <p:nvSpPr>
          <p:cNvPr id="400" name="Google Shape;400;geb169f773a_0_154"/>
          <p:cNvSpPr txBox="1">
            <a:spLocks noGrp="1"/>
          </p:cNvSpPr>
          <p:nvPr>
            <p:ph sz="half" idx="1"/>
          </p:nvPr>
        </p:nvSpPr>
        <p:spPr>
          <a:prstGeom prst="rect">
            <a:avLst/>
          </a:prstGeom>
          <a:noFill/>
          <a:ln>
            <a:noFill/>
          </a:ln>
        </p:spPr>
        <p:txBody>
          <a:bodyPr spcFirstLastPara="1" wrap="square" lIns="91425" tIns="45700" rIns="91425" bIns="45700" anchor="t" anchorCtr="0">
            <a:normAutofit/>
          </a:bodyPr>
          <a:lstStyle/>
          <a:p>
            <a:pPr marL="457200" lvl="0" indent="-381000" algn="l" rtl="0">
              <a:lnSpc>
                <a:spcPct val="115000"/>
              </a:lnSpc>
              <a:spcBef>
                <a:spcPts val="0"/>
              </a:spcBef>
              <a:spcAft>
                <a:spcPts val="0"/>
              </a:spcAft>
              <a:buClr>
                <a:srgbClr val="212121"/>
              </a:buClr>
              <a:buSzPts val="2400"/>
              <a:buChar char="○"/>
            </a:pPr>
            <a:r>
              <a:rPr lang="en-US" sz="2400">
                <a:solidFill>
                  <a:srgbClr val="212121"/>
                </a:solidFill>
              </a:rPr>
              <a:t>Defined as, “unwelcome sexual advances, requests for sexual favors, and other verbal or physical harassment of a sexual nature” (Equal Opportunity Employment Commission)</a:t>
            </a:r>
            <a:endParaRPr sz="2400">
              <a:solidFill>
                <a:srgbClr val="212121"/>
              </a:solidFill>
            </a:endParaRPr>
          </a:p>
          <a:p>
            <a:pPr marL="0" lvl="0" indent="0" algn="l" rtl="0">
              <a:lnSpc>
                <a:spcPct val="115000"/>
              </a:lnSpc>
              <a:spcBef>
                <a:spcPts val="0"/>
              </a:spcBef>
              <a:spcAft>
                <a:spcPts val="0"/>
              </a:spcAft>
              <a:buSzPts val="2300"/>
              <a:buNone/>
            </a:pPr>
            <a:endParaRPr sz="2400">
              <a:solidFill>
                <a:srgbClr val="212121"/>
              </a:solidFill>
            </a:endParaRPr>
          </a:p>
          <a:p>
            <a:pPr marL="457200" lvl="0" indent="-381000" algn="l" rtl="0">
              <a:lnSpc>
                <a:spcPct val="115000"/>
              </a:lnSpc>
              <a:spcBef>
                <a:spcPts val="0"/>
              </a:spcBef>
              <a:spcAft>
                <a:spcPts val="0"/>
              </a:spcAft>
              <a:buClr>
                <a:srgbClr val="212121"/>
              </a:buClr>
              <a:buSzPts val="2400"/>
              <a:buFont typeface="Arial"/>
              <a:buChar char="○"/>
            </a:pPr>
            <a:r>
              <a:rPr lang="en-US" sz="2400">
                <a:solidFill>
                  <a:srgbClr val="212121"/>
                </a:solidFill>
              </a:rPr>
              <a:t>Can be verbal, non-verbal, visual, or physical conduct</a:t>
            </a:r>
            <a:endParaRPr sz="2400" b="1">
              <a:solidFill>
                <a:srgbClr val="212121"/>
              </a:solidFill>
            </a:endParaRPr>
          </a:p>
          <a:p>
            <a:pPr marL="0" lvl="0" indent="0" algn="l" rtl="0">
              <a:lnSpc>
                <a:spcPct val="90000"/>
              </a:lnSpc>
              <a:spcBef>
                <a:spcPts val="1200"/>
              </a:spcBef>
              <a:spcAft>
                <a:spcPts val="300"/>
              </a:spcAft>
              <a:buSzPts val="2300"/>
              <a:buNone/>
            </a:pPr>
            <a:endParaRPr>
              <a:solidFill>
                <a:srgbClr val="212121"/>
              </a:solidFill>
            </a:endParaRPr>
          </a:p>
        </p:txBody>
      </p:sp>
      <p:pic>
        <p:nvPicPr>
          <p:cNvPr id="399" name="Google Shape;399;geb169f773a_0_154" descr="A picture containing floor, person, indoor&#10;&#10;Description automatically generated"/>
          <p:cNvPicPr preferRelativeResize="0"/>
          <p:nvPr/>
        </p:nvPicPr>
        <p:blipFill rotWithShape="1">
          <a:blip r:embed="rId3">
            <a:alphaModFix/>
          </a:blip>
          <a:srcRect/>
          <a:stretch/>
        </p:blipFill>
        <p:spPr>
          <a:xfrm>
            <a:off x="6218850" y="2474839"/>
            <a:ext cx="5124000" cy="3279975"/>
          </a:xfrm>
          <a:prstGeom prst="rect">
            <a:avLst/>
          </a:prstGeom>
          <a:noFill/>
          <a:ln>
            <a:noFill/>
          </a:ln>
        </p:spPr>
      </p:pic>
      <p:sp>
        <p:nvSpPr>
          <p:cNvPr id="2" name="Google Shape;362;p23">
            <a:extLst>
              <a:ext uri="{FF2B5EF4-FFF2-40B4-BE49-F238E27FC236}">
                <a16:creationId xmlns:a16="http://schemas.microsoft.com/office/drawing/2014/main" id="{7E35CDE5-A40F-4832-98DD-BCD11BF037D1}"/>
              </a:ext>
            </a:extLst>
          </p:cNvPr>
          <p:cNvSpPr txBox="1">
            <a:spLocks/>
          </p:cNvSpPr>
          <p:nvPr/>
        </p:nvSpPr>
        <p:spPr>
          <a:xfrm>
            <a:off x="1516966" y="-52050"/>
            <a:ext cx="10058400" cy="1450757"/>
          </a:xfrm>
          <a:prstGeom prst="rect">
            <a:avLst/>
          </a:prstGeom>
          <a:noFill/>
          <a:ln>
            <a:noFill/>
          </a:ln>
        </p:spPr>
        <p:txBody>
          <a:bodyPr spcFirstLastPara="1" vert="horz" wrap="square" lIns="91425" tIns="45700" rIns="91425" bIns="45700" rtlCol="0" anchor="b" anchorCtr="0">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spcBef>
                <a:spcPts val="0"/>
              </a:spcBef>
              <a:buSzPts val="4800"/>
            </a:pPr>
            <a:br>
              <a:rPr lang="en-US" b="1" dirty="0"/>
            </a:br>
            <a:r>
              <a:rPr lang="en-US" b="1" dirty="0"/>
              <a:t>Sexual Harassment</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eb169f773a_0_16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85000"/>
              </a:lnSpc>
              <a:spcBef>
                <a:spcPts val="0"/>
              </a:spcBef>
              <a:spcAft>
                <a:spcPts val="0"/>
              </a:spcAft>
              <a:buSzPts val="1900"/>
              <a:buNone/>
            </a:pPr>
            <a:r>
              <a:rPr lang="en-US" b="1" dirty="0"/>
              <a:t>Types of Sexual Harassment</a:t>
            </a:r>
            <a:endParaRPr b="1" dirty="0"/>
          </a:p>
        </p:txBody>
      </p:sp>
      <p:sp>
        <p:nvSpPr>
          <p:cNvPr id="407" name="Google Shape;407;geb169f773a_0_161"/>
          <p:cNvSpPr txBox="1">
            <a:spLocks noGrp="1"/>
          </p:cNvSpPr>
          <p:nvPr>
            <p:ph sz="half" idx="1"/>
          </p:nvPr>
        </p:nvSpPr>
        <p:spPr>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p>
            <a:pPr marL="0" lvl="0" indent="0" rtl="0">
              <a:lnSpc>
                <a:spcPct val="100000"/>
              </a:lnSpc>
              <a:spcBef>
                <a:spcPts val="1200"/>
              </a:spcBef>
              <a:spcAft>
                <a:spcPts val="0"/>
              </a:spcAft>
              <a:buSzPts val="2300"/>
              <a:buNone/>
            </a:pPr>
            <a:r>
              <a:rPr lang="en-US" sz="2500" u="sng" dirty="0">
                <a:solidFill>
                  <a:srgbClr val="212121"/>
                </a:solidFill>
              </a:rPr>
              <a:t>Quid Pro Quo</a:t>
            </a:r>
            <a:r>
              <a:rPr lang="en-US" sz="2200" dirty="0">
                <a:solidFill>
                  <a:srgbClr val="212121"/>
                </a:solidFill>
              </a:rPr>
              <a:t> </a:t>
            </a:r>
            <a:endParaRPr sz="2200" dirty="0">
              <a:solidFill>
                <a:srgbClr val="212121"/>
              </a:solidFill>
            </a:endParaRPr>
          </a:p>
          <a:p>
            <a:pPr marL="0" lvl="0" indent="0" rtl="0">
              <a:lnSpc>
                <a:spcPct val="100000"/>
              </a:lnSpc>
              <a:spcBef>
                <a:spcPts val="1200"/>
              </a:spcBef>
              <a:spcAft>
                <a:spcPts val="0"/>
              </a:spcAft>
              <a:buSzPts val="2300"/>
              <a:buNone/>
            </a:pPr>
            <a:r>
              <a:rPr lang="en-US" sz="2200" dirty="0">
                <a:solidFill>
                  <a:srgbClr val="212121"/>
                </a:solidFill>
              </a:rPr>
              <a:t>Expressed or implied demands for sexual favors in exchange for some benefit (e.g., a promotion, pay increase) or to avoid some detriment (e.g., firing, demotion)</a:t>
            </a:r>
            <a:endParaRPr sz="2200" dirty="0">
              <a:solidFill>
                <a:srgbClr val="212121"/>
              </a:solidFill>
            </a:endParaRPr>
          </a:p>
          <a:p>
            <a:pPr marL="457200" lvl="0" indent="-374650" rtl="0">
              <a:lnSpc>
                <a:spcPct val="90000"/>
              </a:lnSpc>
              <a:spcBef>
                <a:spcPts val="1200"/>
              </a:spcBef>
              <a:spcAft>
                <a:spcPts val="0"/>
              </a:spcAft>
              <a:buClr>
                <a:srgbClr val="212121"/>
              </a:buClr>
              <a:buSzPts val="2300"/>
              <a:buChar char="▪"/>
            </a:pPr>
            <a:r>
              <a:rPr lang="en-US" dirty="0">
                <a:solidFill>
                  <a:srgbClr val="212121"/>
                </a:solidFill>
              </a:rPr>
              <a:t>Harasser has some sort of power over the person they harass</a:t>
            </a:r>
            <a:endParaRPr dirty="0">
              <a:solidFill>
                <a:srgbClr val="212121"/>
              </a:solidFill>
            </a:endParaRPr>
          </a:p>
          <a:p>
            <a:pPr marL="0" lvl="0" indent="0" algn="l" rtl="0">
              <a:lnSpc>
                <a:spcPct val="90000"/>
              </a:lnSpc>
              <a:spcBef>
                <a:spcPts val="1200"/>
              </a:spcBef>
              <a:spcAft>
                <a:spcPts val="300"/>
              </a:spcAft>
              <a:buSzPts val="2300"/>
              <a:buNone/>
            </a:pPr>
            <a:endParaRPr sz="1800" dirty="0">
              <a:solidFill>
                <a:srgbClr val="212121"/>
              </a:solidFill>
            </a:endParaRPr>
          </a:p>
        </p:txBody>
      </p:sp>
      <p:sp>
        <p:nvSpPr>
          <p:cNvPr id="408" name="Google Shape;408;geb169f773a_0_161"/>
          <p:cNvSpPr txBox="1">
            <a:spLocks noGrp="1"/>
          </p:cNvSpPr>
          <p:nvPr>
            <p:ph sz="half" idx="2"/>
          </p:nvPr>
        </p:nvSpPr>
        <p:spPr>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p>
            <a:pPr marL="0" lvl="0" indent="0" rtl="0">
              <a:lnSpc>
                <a:spcPct val="100000"/>
              </a:lnSpc>
              <a:spcBef>
                <a:spcPts val="0"/>
              </a:spcBef>
              <a:spcAft>
                <a:spcPts val="0"/>
              </a:spcAft>
              <a:buSzPts val="2300"/>
              <a:buNone/>
            </a:pPr>
            <a:r>
              <a:rPr lang="en-US" sz="2500" u="sng" dirty="0">
                <a:solidFill>
                  <a:srgbClr val="212121"/>
                </a:solidFill>
              </a:rPr>
              <a:t>Hostile Work Environment</a:t>
            </a:r>
            <a:endParaRPr sz="2500" u="sng" dirty="0">
              <a:solidFill>
                <a:srgbClr val="212121"/>
              </a:solidFill>
            </a:endParaRPr>
          </a:p>
          <a:p>
            <a:pPr marL="0" lvl="0" indent="0" rtl="0">
              <a:lnSpc>
                <a:spcPct val="100000"/>
              </a:lnSpc>
              <a:spcBef>
                <a:spcPts val="1000"/>
              </a:spcBef>
              <a:spcAft>
                <a:spcPts val="0"/>
              </a:spcAft>
              <a:buSzPts val="2300"/>
              <a:buNone/>
            </a:pPr>
            <a:r>
              <a:rPr lang="en-US" sz="2200" dirty="0">
                <a:solidFill>
                  <a:srgbClr val="212121"/>
                </a:solidFill>
              </a:rPr>
              <a:t>Any conduct directed at an employee because of that employee's sex that unreasonably interferes with the employee's work performance or creates an intimidating, hostile or offensive working environment.</a:t>
            </a:r>
            <a:endParaRPr sz="2200" dirty="0">
              <a:solidFill>
                <a:srgbClr val="212121"/>
              </a:solidFill>
            </a:endParaRPr>
          </a:p>
          <a:p>
            <a:pPr marL="457200" lvl="0" indent="-374650" rtl="0">
              <a:lnSpc>
                <a:spcPct val="100000"/>
              </a:lnSpc>
              <a:spcBef>
                <a:spcPts val="1000"/>
              </a:spcBef>
              <a:spcAft>
                <a:spcPts val="0"/>
              </a:spcAft>
              <a:buClr>
                <a:srgbClr val="212121"/>
              </a:buClr>
              <a:buSzPts val="2300"/>
              <a:buChar char="▪"/>
            </a:pPr>
            <a:r>
              <a:rPr lang="en-US" dirty="0">
                <a:solidFill>
                  <a:srgbClr val="212121"/>
                </a:solidFill>
              </a:rPr>
              <a:t>Anyone can be a harasser </a:t>
            </a:r>
            <a:endParaRPr dirty="0">
              <a:solidFill>
                <a:srgbClr val="21212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ge83c1eab05_0_1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dirty="0">
                <a:solidFill>
                  <a:srgbClr val="FFFFFF"/>
                </a:solidFill>
              </a:rPr>
              <a:t>Which of the following is</a:t>
            </a:r>
            <a:r>
              <a:rPr lang="en-US" dirty="0"/>
              <a:t> </a:t>
            </a:r>
            <a:r>
              <a:rPr lang="en-US" dirty="0">
                <a:solidFill>
                  <a:srgbClr val="FFFFFF"/>
                </a:solidFill>
              </a:rPr>
              <a:t>sexual harassment?</a:t>
            </a:r>
            <a:endParaRPr dirty="0">
              <a:solidFill>
                <a:srgbClr val="FFFFFF"/>
              </a:solidFill>
            </a:endParaRPr>
          </a:p>
        </p:txBody>
      </p:sp>
      <p:sp>
        <p:nvSpPr>
          <p:cNvPr id="416" name="Google Shape;416;ge83c1eab05_0_18"/>
          <p:cNvSpPr txBox="1">
            <a:spLocks noGrp="1"/>
          </p:cNvSpPr>
          <p:nvPr>
            <p:ph sz="half" idx="1"/>
          </p:nvPr>
        </p:nvSpPr>
        <p:spPr>
          <a:xfrm>
            <a:off x="0" y="1845400"/>
            <a:ext cx="5960100" cy="5064900"/>
          </a:xfrm>
          <a:prstGeom prst="rect">
            <a:avLst/>
          </a:prstGeom>
          <a:noFill/>
          <a:ln>
            <a:noFill/>
          </a:ln>
        </p:spPr>
        <p:txBody>
          <a:bodyPr spcFirstLastPara="1" wrap="square" lIns="91425" tIns="45700" rIns="91425" bIns="45700" anchor="t" anchorCtr="0">
            <a:noAutofit/>
          </a:bodyPr>
          <a:lstStyle/>
          <a:p>
            <a:pPr marL="457200" lvl="0" indent="0" algn="l" rtl="0">
              <a:lnSpc>
                <a:spcPct val="90000"/>
              </a:lnSpc>
              <a:spcBef>
                <a:spcPts val="1200"/>
              </a:spcBef>
              <a:spcAft>
                <a:spcPts val="0"/>
              </a:spcAft>
              <a:buSzPts val="2300"/>
              <a:buNone/>
            </a:pPr>
            <a:endParaRPr sz="1700">
              <a:solidFill>
                <a:srgbClr val="212121"/>
              </a:solidFill>
            </a:endParaRPr>
          </a:p>
          <a:p>
            <a:pPr marL="190500" lvl="0" indent="-158750" algn="l" rtl="0">
              <a:lnSpc>
                <a:spcPct val="90000"/>
              </a:lnSpc>
              <a:spcBef>
                <a:spcPts val="1200"/>
              </a:spcBef>
              <a:spcAft>
                <a:spcPts val="0"/>
              </a:spcAft>
              <a:buClr>
                <a:srgbClr val="212121"/>
              </a:buClr>
              <a:buSzPts val="1700"/>
              <a:buAutoNum type="arabicPeriod"/>
            </a:pPr>
            <a:r>
              <a:rPr lang="en-US" sz="1700">
                <a:solidFill>
                  <a:srgbClr val="212121"/>
                </a:solidFill>
              </a:rPr>
              <a:t>When a new hire tells your co-worker that his sexual joke is not funny, he is told that he is overreacting and needs to relax; nobody else is bothered by the joke. </a:t>
            </a:r>
            <a:endParaRPr sz="1700">
              <a:solidFill>
                <a:srgbClr val="212121"/>
              </a:solidFill>
            </a:endParaRPr>
          </a:p>
          <a:p>
            <a:pPr marL="190500" lvl="0" indent="-158750" algn="l" rtl="0">
              <a:lnSpc>
                <a:spcPct val="90000"/>
              </a:lnSpc>
              <a:spcBef>
                <a:spcPts val="1200"/>
              </a:spcBef>
              <a:spcAft>
                <a:spcPts val="0"/>
              </a:spcAft>
              <a:buClr>
                <a:srgbClr val="212121"/>
              </a:buClr>
              <a:buSzPts val="1700"/>
              <a:buAutoNum type="arabicPeriod"/>
            </a:pPr>
            <a:r>
              <a:rPr lang="en-US" sz="1700">
                <a:solidFill>
                  <a:srgbClr val="212121"/>
                </a:solidFill>
              </a:rPr>
              <a:t>After a meeting, you overhear your male co-worker say to another male co-worker, ‘I couldn’t take her seriously in that presentation — did you see what she was wearing?’</a:t>
            </a:r>
            <a:endParaRPr sz="1700">
              <a:solidFill>
                <a:srgbClr val="212121"/>
              </a:solidFill>
            </a:endParaRPr>
          </a:p>
          <a:p>
            <a:pPr marL="190500" lvl="0" indent="-158750" algn="l" rtl="0">
              <a:lnSpc>
                <a:spcPct val="100000"/>
              </a:lnSpc>
              <a:spcBef>
                <a:spcPts val="1200"/>
              </a:spcBef>
              <a:spcAft>
                <a:spcPts val="0"/>
              </a:spcAft>
              <a:buClr>
                <a:srgbClr val="212121"/>
              </a:buClr>
              <a:buSzPts val="1700"/>
              <a:buAutoNum type="arabicPeriod"/>
            </a:pPr>
            <a:r>
              <a:rPr lang="en-US" sz="1700">
                <a:solidFill>
                  <a:srgbClr val="212121"/>
                </a:solidFill>
              </a:rPr>
              <a:t>After a positive performance review, a graduate student invites an undergraduate on a date. When she declines, he refuses to write a recommendation letter for her because he doesn’t think she’s a good fit for the lab culture.</a:t>
            </a:r>
            <a:endParaRPr sz="1700">
              <a:solidFill>
                <a:srgbClr val="212121"/>
              </a:solidFill>
            </a:endParaRPr>
          </a:p>
          <a:p>
            <a:pPr marL="190500" lvl="0" indent="-158750" algn="l" rtl="0">
              <a:lnSpc>
                <a:spcPct val="100000"/>
              </a:lnSpc>
              <a:spcBef>
                <a:spcPts val="1200"/>
              </a:spcBef>
              <a:spcAft>
                <a:spcPts val="0"/>
              </a:spcAft>
              <a:buClr>
                <a:srgbClr val="212121"/>
              </a:buClr>
              <a:buSzPts val="1700"/>
              <a:buAutoNum type="arabicPeriod"/>
            </a:pPr>
            <a:r>
              <a:rPr lang="en-US" sz="1700">
                <a:solidFill>
                  <a:srgbClr val="212121"/>
                </a:solidFill>
              </a:rPr>
              <a:t>A few times a week you see your straight male co-worker jokingly tell his straight male colleague how hot he looks and whistles whenever his colleague walks by.</a:t>
            </a:r>
            <a:endParaRPr sz="1700">
              <a:solidFill>
                <a:srgbClr val="212121"/>
              </a:solidFill>
            </a:endParaRPr>
          </a:p>
        </p:txBody>
      </p:sp>
      <p:sp>
        <p:nvSpPr>
          <p:cNvPr id="415" name="Google Shape;415;ge83c1eab05_0_18"/>
          <p:cNvSpPr txBox="1">
            <a:spLocks noGrp="1"/>
          </p:cNvSpPr>
          <p:nvPr>
            <p:ph sz="half" idx="2"/>
          </p:nvPr>
        </p:nvSpPr>
        <p:spPr>
          <a:xfrm>
            <a:off x="6230099" y="1792875"/>
            <a:ext cx="5778457" cy="5006100"/>
          </a:xfrm>
          <a:prstGeom prst="rect">
            <a:avLst/>
          </a:prstGeom>
          <a:noFill/>
          <a:ln>
            <a:noFill/>
          </a:ln>
        </p:spPr>
        <p:txBody>
          <a:bodyPr spcFirstLastPara="1" wrap="square" lIns="91425" tIns="45700" rIns="91425" bIns="45700" anchor="ctr" anchorCtr="0">
            <a:noAutofit/>
          </a:bodyPr>
          <a:lstStyle/>
          <a:p>
            <a:pPr marL="190500" lvl="0" indent="-158750" algn="l" rtl="0">
              <a:lnSpc>
                <a:spcPct val="100000"/>
              </a:lnSpc>
              <a:spcBef>
                <a:spcPts val="1200"/>
              </a:spcBef>
              <a:spcAft>
                <a:spcPts val="0"/>
              </a:spcAft>
              <a:buClr>
                <a:srgbClr val="212121"/>
              </a:buClr>
              <a:buSzPts val="1700"/>
              <a:buAutoNum type="arabicPeriod" startAt="5"/>
            </a:pPr>
            <a:r>
              <a:rPr lang="en-US" sz="1700" dirty="0">
                <a:solidFill>
                  <a:srgbClr val="212121"/>
                </a:solidFill>
              </a:rPr>
              <a:t>After a bank teller is hired, her manager asks her to dinner. She turns down his request. The next day, she notices that her manager has reduced the number of hours she is scheduled for.</a:t>
            </a:r>
            <a:endParaRPr sz="1700" dirty="0">
              <a:solidFill>
                <a:srgbClr val="212121"/>
              </a:solidFill>
            </a:endParaRPr>
          </a:p>
          <a:p>
            <a:pPr marL="190500" lvl="0" indent="-158750" algn="l" rtl="0">
              <a:lnSpc>
                <a:spcPct val="100000"/>
              </a:lnSpc>
              <a:spcBef>
                <a:spcPts val="1200"/>
              </a:spcBef>
              <a:spcAft>
                <a:spcPts val="0"/>
              </a:spcAft>
              <a:buClr>
                <a:srgbClr val="212121"/>
              </a:buClr>
              <a:buSzPts val="1700"/>
              <a:buAutoNum type="arabicPeriod" startAt="5"/>
            </a:pPr>
            <a:r>
              <a:rPr lang="en-US" sz="1700" dirty="0">
                <a:solidFill>
                  <a:srgbClr val="212121"/>
                </a:solidFill>
              </a:rPr>
              <a:t>A woman at work talks a lot about women- her sexual relationships and famous men she thinks are “hot,” None of your other employees have complained about her. </a:t>
            </a:r>
            <a:endParaRPr sz="1700" dirty="0">
              <a:solidFill>
                <a:srgbClr val="212121"/>
              </a:solidFill>
            </a:endParaRPr>
          </a:p>
          <a:p>
            <a:pPr marL="190500" lvl="0" indent="-158750" algn="l" rtl="0">
              <a:lnSpc>
                <a:spcPct val="100000"/>
              </a:lnSpc>
              <a:spcBef>
                <a:spcPts val="1200"/>
              </a:spcBef>
              <a:spcAft>
                <a:spcPts val="0"/>
              </a:spcAft>
              <a:buClr>
                <a:srgbClr val="212121"/>
              </a:buClr>
              <a:buSzPts val="1700"/>
              <a:buAutoNum type="arabicPeriod" startAt="5"/>
            </a:pPr>
            <a:r>
              <a:rPr lang="en-US" sz="1700" dirty="0">
                <a:solidFill>
                  <a:srgbClr val="212121"/>
                </a:solidFill>
              </a:rPr>
              <a:t>On Friday after work, a male coworker asks a female co-worker to go out on a date and is turned down. Afterwards, she tells the entire office how unprofessional it was for him to ask.</a:t>
            </a:r>
            <a:endParaRPr sz="1700" dirty="0">
              <a:solidFill>
                <a:srgbClr val="212121"/>
              </a:solidFill>
            </a:endParaRPr>
          </a:p>
          <a:p>
            <a:pPr marL="190500" lvl="0" indent="-158750" algn="l" rtl="0">
              <a:lnSpc>
                <a:spcPct val="100000"/>
              </a:lnSpc>
              <a:spcBef>
                <a:spcPts val="1200"/>
              </a:spcBef>
              <a:spcAft>
                <a:spcPts val="0"/>
              </a:spcAft>
              <a:buClr>
                <a:srgbClr val="212121"/>
              </a:buClr>
              <a:buSzPts val="1700"/>
              <a:buAutoNum type="arabicPeriod" startAt="5"/>
            </a:pPr>
            <a:r>
              <a:rPr lang="en-US" sz="1700" dirty="0">
                <a:solidFill>
                  <a:srgbClr val="212121"/>
                </a:solidFill>
              </a:rPr>
              <a:t>A new lesbian coworker is asked if her partner is as attractive as she is and how often they have sex. </a:t>
            </a:r>
            <a:endParaRPr sz="1700" dirty="0">
              <a:solidFill>
                <a:srgbClr val="212121"/>
              </a:solidFill>
            </a:endParaRPr>
          </a:p>
        </p:txBody>
      </p:sp>
      <p:sp>
        <p:nvSpPr>
          <p:cNvPr id="2" name="Google Shape;406;geb169f773a_0_161">
            <a:extLst>
              <a:ext uri="{FF2B5EF4-FFF2-40B4-BE49-F238E27FC236}">
                <a16:creationId xmlns:a16="http://schemas.microsoft.com/office/drawing/2014/main" id="{E697449D-3E6B-CB8B-F8EC-A1607F95E4D9}"/>
              </a:ext>
            </a:extLst>
          </p:cNvPr>
          <p:cNvSpPr txBox="1">
            <a:spLocks/>
          </p:cNvSpPr>
          <p:nvPr/>
        </p:nvSpPr>
        <p:spPr>
          <a:xfrm>
            <a:off x="1249680" y="439003"/>
            <a:ext cx="10058400" cy="1450757"/>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spcBef>
                <a:spcPts val="0"/>
              </a:spcBef>
              <a:buSzPts val="1900"/>
            </a:pPr>
            <a:r>
              <a:rPr lang="en-US" b="1" dirty="0"/>
              <a:t>Types of Sexual Harassment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
          <p:cNvSpPr txBox="1">
            <a:spLocks noGrp="1"/>
          </p:cNvSpPr>
          <p:nvPr>
            <p:ph type="title"/>
          </p:nvPr>
        </p:nvSpPr>
        <p:spPr>
          <a:xfrm>
            <a:off x="1086696" y="0"/>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400"/>
              <a:buFont typeface="Arial"/>
              <a:buNone/>
            </a:pPr>
            <a:r>
              <a:rPr lang="en-US" sz="4400"/>
              <a:t>Learning Objectives</a:t>
            </a:r>
            <a:endParaRPr sz="4400"/>
          </a:p>
        </p:txBody>
      </p:sp>
      <p:sp>
        <p:nvSpPr>
          <p:cNvPr id="174" name="Google Shape;174;p2"/>
          <p:cNvSpPr txBox="1">
            <a:spLocks noGrp="1"/>
          </p:cNvSpPr>
          <p:nvPr>
            <p:ph idx="1"/>
          </p:nvPr>
        </p:nvSpPr>
        <p:spPr>
          <a:xfrm>
            <a:off x="765971" y="1818864"/>
            <a:ext cx="10903754" cy="4876800"/>
          </a:xfrm>
          <a:prstGeom prst="rect">
            <a:avLst/>
          </a:prstGeom>
          <a:noFill/>
          <a:ln>
            <a:noFill/>
          </a:ln>
        </p:spPr>
        <p:txBody>
          <a:bodyPr spcFirstLastPara="1" wrap="square" lIns="0" tIns="45700" rIns="0" bIns="45700" anchor="t" anchorCtr="0">
            <a:noAutofit/>
          </a:bodyPr>
          <a:lstStyle/>
          <a:p>
            <a:pPr marL="514350" lvl="0" indent="-311150" algn="l" rtl="0">
              <a:lnSpc>
                <a:spcPct val="90000"/>
              </a:lnSpc>
              <a:spcBef>
                <a:spcPts val="0"/>
              </a:spcBef>
              <a:spcAft>
                <a:spcPts val="0"/>
              </a:spcAft>
              <a:buSzPts val="3200"/>
              <a:buFont typeface="Arial"/>
              <a:buNone/>
            </a:pPr>
            <a:endParaRPr sz="2600" dirty="0"/>
          </a:p>
          <a:p>
            <a:pPr marL="514350" lvl="0" indent="-488950" algn="l" rtl="0">
              <a:lnSpc>
                <a:spcPct val="90000"/>
              </a:lnSpc>
              <a:spcBef>
                <a:spcPts val="1400"/>
              </a:spcBef>
              <a:spcAft>
                <a:spcPts val="0"/>
              </a:spcAft>
              <a:buSzPts val="2800"/>
              <a:buFont typeface="Arial"/>
              <a:buAutoNum type="arabicPeriod"/>
            </a:pPr>
            <a:r>
              <a:rPr lang="en-US" sz="2800" dirty="0">
                <a:solidFill>
                  <a:schemeClr val="dk1"/>
                </a:solidFill>
              </a:rPr>
              <a:t>Understand relevant terminology and concepts </a:t>
            </a:r>
          </a:p>
          <a:p>
            <a:pPr marL="514350" lvl="0" indent="-488950" algn="l" rtl="0">
              <a:lnSpc>
                <a:spcPct val="90000"/>
              </a:lnSpc>
              <a:spcBef>
                <a:spcPts val="1400"/>
              </a:spcBef>
              <a:spcAft>
                <a:spcPts val="0"/>
              </a:spcAft>
              <a:buSzPts val="2800"/>
              <a:buFont typeface="Arial"/>
              <a:buAutoNum type="arabicPeriod"/>
            </a:pPr>
            <a:r>
              <a:rPr lang="en-US" sz="2800" dirty="0">
                <a:solidFill>
                  <a:schemeClr val="dk1"/>
                </a:solidFill>
              </a:rPr>
              <a:t>Understand implicit biases and how they develop automatically</a:t>
            </a:r>
            <a:endParaRPr sz="2800" dirty="0">
              <a:solidFill>
                <a:schemeClr val="dk1"/>
              </a:solidFill>
            </a:endParaRPr>
          </a:p>
          <a:p>
            <a:pPr marL="514350" lvl="0" indent="-488950" algn="l" rtl="0">
              <a:lnSpc>
                <a:spcPct val="90000"/>
              </a:lnSpc>
              <a:spcBef>
                <a:spcPts val="1400"/>
              </a:spcBef>
              <a:spcAft>
                <a:spcPts val="0"/>
              </a:spcAft>
              <a:buSzPts val="2800"/>
              <a:buFont typeface="Arial"/>
              <a:buAutoNum type="arabicPeriod"/>
            </a:pPr>
            <a:r>
              <a:rPr lang="en-US" sz="2800" dirty="0">
                <a:solidFill>
                  <a:schemeClr val="dk1"/>
                </a:solidFill>
              </a:rPr>
              <a:t>Learn the prevalence and impacts of (i) gender discrimination and (ii) sexual harassment in engineering</a:t>
            </a:r>
            <a:endParaRPr sz="2800" dirty="0">
              <a:solidFill>
                <a:schemeClr val="dk1"/>
              </a:solidFill>
            </a:endParaRPr>
          </a:p>
          <a:p>
            <a:pPr marL="514350" lvl="0" indent="-488950" algn="l" rtl="0">
              <a:lnSpc>
                <a:spcPct val="90000"/>
              </a:lnSpc>
              <a:spcBef>
                <a:spcPts val="1400"/>
              </a:spcBef>
              <a:spcAft>
                <a:spcPts val="0"/>
              </a:spcAft>
              <a:buSzPts val="2800"/>
              <a:buFont typeface="Arial"/>
              <a:buAutoNum type="arabicPeriod"/>
            </a:pPr>
            <a:r>
              <a:rPr lang="en-US" sz="2800" dirty="0">
                <a:solidFill>
                  <a:schemeClr val="dk1"/>
                </a:solidFill>
              </a:rPr>
              <a:t>Learn how to prevent self and others from (i) gender discrimination and (ii) sexual harassment</a:t>
            </a:r>
          </a:p>
        </p:txBody>
      </p:sp>
      <p:sp>
        <p:nvSpPr>
          <p:cNvPr id="175" name="Google Shape;175;p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sz="1200">
                <a:solidFill>
                  <a:schemeClr val="lt1"/>
                </a:solidFill>
              </a:rPr>
              <a:t>2</a:t>
            </a:fld>
            <a:endParaRPr sz="1200">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9"/>
        <p:cNvGrpSpPr/>
        <p:nvPr/>
      </p:nvGrpSpPr>
      <p:grpSpPr>
        <a:xfrm>
          <a:off x="0" y="0"/>
          <a:ext cx="0" cy="0"/>
          <a:chOff x="0" y="0"/>
          <a:chExt cx="0" cy="0"/>
        </a:xfrm>
      </p:grpSpPr>
      <p:sp>
        <p:nvSpPr>
          <p:cNvPr id="430" name="Google Shape;430;p80"/>
          <p:cNvSpPr txBox="1">
            <a:spLocks noGrp="1"/>
          </p:cNvSpPr>
          <p:nvPr>
            <p:ph type="title"/>
          </p:nvPr>
        </p:nvSpPr>
        <p:spPr>
          <a:xfrm>
            <a:off x="563550" y="1819650"/>
            <a:ext cx="4016100" cy="3218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FFFF"/>
              </a:buClr>
              <a:buSzPts val="3240"/>
              <a:buFont typeface="Arial"/>
              <a:buNone/>
            </a:pPr>
            <a:r>
              <a:rPr lang="en-US" sz="3600" dirty="0">
                <a:solidFill>
                  <a:schemeClr val="tx1"/>
                </a:solidFill>
              </a:rPr>
              <a:t>Sexual harassment is about </a:t>
            </a:r>
            <a:r>
              <a:rPr lang="en-US" sz="3600" b="1" u="sng" dirty="0">
                <a:solidFill>
                  <a:schemeClr val="tx1"/>
                </a:solidFill>
              </a:rPr>
              <a:t>power</a:t>
            </a:r>
            <a:r>
              <a:rPr lang="en-US" sz="3600" b="1" dirty="0">
                <a:solidFill>
                  <a:schemeClr val="tx1"/>
                </a:solidFill>
              </a:rPr>
              <a:t> </a:t>
            </a:r>
            <a:r>
              <a:rPr lang="en-US" sz="3600" dirty="0">
                <a:solidFill>
                  <a:schemeClr val="tx1"/>
                </a:solidFill>
              </a:rPr>
              <a:t>(the ability to influence actions and choices of others), </a:t>
            </a:r>
            <a:r>
              <a:rPr lang="en-US" sz="3600" b="1" u="sng" dirty="0">
                <a:solidFill>
                  <a:schemeClr val="tx1"/>
                </a:solidFill>
              </a:rPr>
              <a:t>NOT</a:t>
            </a:r>
            <a:r>
              <a:rPr lang="en-US" sz="3600" dirty="0">
                <a:solidFill>
                  <a:schemeClr val="tx1"/>
                </a:solidFill>
              </a:rPr>
              <a:t> sexual attraction</a:t>
            </a:r>
            <a:endParaRPr sz="3600" dirty="0">
              <a:solidFill>
                <a:schemeClr val="tx1"/>
              </a:solidFill>
            </a:endParaRPr>
          </a:p>
        </p:txBody>
      </p:sp>
      <p:pic>
        <p:nvPicPr>
          <p:cNvPr id="431" name="Google Shape;431;p80" descr="Icon&#10;&#10;Description automatically generated"/>
          <p:cNvPicPr preferRelativeResize="0"/>
          <p:nvPr/>
        </p:nvPicPr>
        <p:blipFill rotWithShape="1">
          <a:blip r:embed="rId3">
            <a:alphaModFix/>
          </a:blip>
          <a:srcRect t="2199" r="-3" b="-3"/>
          <a:stretch/>
        </p:blipFill>
        <p:spPr>
          <a:xfrm>
            <a:off x="5082588" y="759599"/>
            <a:ext cx="6193767" cy="53306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ec75807449_0_0"/>
          <p:cNvSpPr txBox="1">
            <a:spLocks noGrp="1"/>
          </p:cNvSpPr>
          <p:nvPr>
            <p:ph type="title"/>
          </p:nvPr>
        </p:nvSpPr>
        <p:spPr>
          <a:xfrm>
            <a:off x="779561" y="48611"/>
            <a:ext cx="11149842" cy="1836889"/>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62626"/>
              </a:buClr>
              <a:buSzPts val="4800"/>
              <a:buFont typeface="Arial"/>
              <a:buNone/>
            </a:pPr>
            <a:r>
              <a:rPr lang="en-US" dirty="0">
                <a:solidFill>
                  <a:srgbClr val="212121"/>
                </a:solidFill>
              </a:rPr>
              <a:t>Contributors to workplace Sexual Harassment</a:t>
            </a:r>
            <a:endParaRPr dirty="0">
              <a:solidFill>
                <a:srgbClr val="212121"/>
              </a:solidFill>
            </a:endParaRPr>
          </a:p>
        </p:txBody>
      </p:sp>
      <p:sp>
        <p:nvSpPr>
          <p:cNvPr id="424" name="Google Shape;424;gec75807449_0_0"/>
          <p:cNvSpPr txBox="1">
            <a:spLocks noGrp="1"/>
          </p:cNvSpPr>
          <p:nvPr>
            <p:ph idx="1"/>
          </p:nvPr>
        </p:nvSpPr>
        <p:spPr>
          <a:xfrm>
            <a:off x="2489982" y="864108"/>
            <a:ext cx="8709847" cy="5120700"/>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1200"/>
              </a:spcBef>
              <a:spcAft>
                <a:spcPts val="0"/>
              </a:spcAft>
              <a:buSzPts val="1900"/>
              <a:buNone/>
            </a:pPr>
            <a:endParaRPr dirty="0">
              <a:solidFill>
                <a:srgbClr val="212121"/>
              </a:solidFill>
            </a:endParaRPr>
          </a:p>
          <a:p>
            <a:pPr marL="0" lvl="0" indent="0" algn="l" rtl="0">
              <a:lnSpc>
                <a:spcPct val="90000"/>
              </a:lnSpc>
              <a:spcBef>
                <a:spcPts val="1200"/>
              </a:spcBef>
              <a:spcAft>
                <a:spcPts val="0"/>
              </a:spcAft>
              <a:buSzPts val="1900"/>
              <a:buNone/>
            </a:pPr>
            <a:endParaRPr dirty="0">
              <a:solidFill>
                <a:srgbClr val="212121"/>
              </a:solidFill>
            </a:endParaRPr>
          </a:p>
          <a:p>
            <a:pPr marL="0" lvl="0" indent="0" algn="l" rtl="0">
              <a:lnSpc>
                <a:spcPct val="90000"/>
              </a:lnSpc>
              <a:spcBef>
                <a:spcPts val="1200"/>
              </a:spcBef>
              <a:spcAft>
                <a:spcPts val="0"/>
              </a:spcAft>
              <a:buSzPts val="1900"/>
              <a:buNone/>
            </a:pPr>
            <a:r>
              <a:rPr lang="en-US" dirty="0">
                <a:solidFill>
                  <a:srgbClr val="212121"/>
                </a:solidFill>
              </a:rPr>
              <a:t>           A workplace that...</a:t>
            </a:r>
            <a:endParaRPr dirty="0">
              <a:solidFill>
                <a:srgbClr val="212121"/>
              </a:solidFill>
            </a:endParaRPr>
          </a:p>
          <a:p>
            <a:pPr marL="457200" lvl="0" indent="-342900" algn="l" rtl="0">
              <a:lnSpc>
                <a:spcPct val="90000"/>
              </a:lnSpc>
              <a:spcBef>
                <a:spcPts val="1200"/>
              </a:spcBef>
              <a:spcAft>
                <a:spcPts val="0"/>
              </a:spcAft>
              <a:buClr>
                <a:srgbClr val="212121"/>
              </a:buClr>
              <a:buSzPts val="2100"/>
              <a:buFont typeface="Noto Sans Symbols"/>
              <a:buChar char="❖"/>
            </a:pPr>
            <a:r>
              <a:rPr lang="en-US" dirty="0">
                <a:solidFill>
                  <a:srgbClr val="212121"/>
                </a:solidFill>
              </a:rPr>
              <a:t>tolerates sexual harassment</a:t>
            </a:r>
            <a:endParaRPr dirty="0">
              <a:solidFill>
                <a:srgbClr val="212121"/>
              </a:solidFill>
            </a:endParaRPr>
          </a:p>
          <a:p>
            <a:pPr marL="457200" lvl="0" indent="-342900" algn="l" rtl="0">
              <a:lnSpc>
                <a:spcPct val="90000"/>
              </a:lnSpc>
              <a:spcBef>
                <a:spcPts val="1200"/>
              </a:spcBef>
              <a:spcAft>
                <a:spcPts val="0"/>
              </a:spcAft>
              <a:buClr>
                <a:srgbClr val="212121"/>
              </a:buClr>
              <a:buSzPts val="2100"/>
              <a:buFont typeface="Noto Sans Symbols"/>
              <a:buChar char="❖"/>
            </a:pPr>
            <a:r>
              <a:rPr lang="en-US" dirty="0">
                <a:solidFill>
                  <a:srgbClr val="212121"/>
                </a:solidFill>
              </a:rPr>
              <a:t>does not talk about what sexual harassment is</a:t>
            </a:r>
            <a:endParaRPr dirty="0">
              <a:solidFill>
                <a:srgbClr val="212121"/>
              </a:solidFill>
            </a:endParaRPr>
          </a:p>
          <a:p>
            <a:pPr marL="457200" lvl="0" indent="-342900" algn="l" rtl="0">
              <a:lnSpc>
                <a:spcPct val="90000"/>
              </a:lnSpc>
              <a:spcBef>
                <a:spcPts val="1200"/>
              </a:spcBef>
              <a:spcAft>
                <a:spcPts val="0"/>
              </a:spcAft>
              <a:buClr>
                <a:srgbClr val="212121"/>
              </a:buClr>
              <a:buSzPts val="2100"/>
              <a:buFont typeface="Noto Sans Symbols"/>
              <a:buChar char="❖"/>
            </a:pPr>
            <a:r>
              <a:rPr lang="en-US" dirty="0">
                <a:solidFill>
                  <a:srgbClr val="212121"/>
                </a:solidFill>
              </a:rPr>
              <a:t>has high levels of unbalanced power dynamics</a:t>
            </a:r>
            <a:endParaRPr dirty="0">
              <a:solidFill>
                <a:srgbClr val="212121"/>
              </a:solidFill>
            </a:endParaRPr>
          </a:p>
          <a:p>
            <a:pPr marL="190500" lvl="0" indent="0" algn="l" rtl="0">
              <a:lnSpc>
                <a:spcPct val="90000"/>
              </a:lnSpc>
              <a:spcBef>
                <a:spcPts val="1200"/>
              </a:spcBef>
              <a:spcAft>
                <a:spcPts val="0"/>
              </a:spcAft>
              <a:buSzPts val="1900"/>
              <a:buNone/>
            </a:pPr>
            <a:endParaRPr dirty="0">
              <a:solidFill>
                <a:srgbClr val="212121"/>
              </a:solidFill>
            </a:endParaRPr>
          </a:p>
          <a:p>
            <a:pPr marL="457200" lvl="0" indent="0" algn="l" rtl="0">
              <a:lnSpc>
                <a:spcPct val="90000"/>
              </a:lnSpc>
              <a:spcBef>
                <a:spcPts val="1200"/>
              </a:spcBef>
              <a:spcAft>
                <a:spcPts val="0"/>
              </a:spcAft>
              <a:buSzPts val="2000"/>
              <a:buNone/>
            </a:pPr>
            <a:endParaRPr dirty="0">
              <a:solidFill>
                <a:srgbClr val="21212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6"/>
        <p:cNvGrpSpPr/>
        <p:nvPr/>
      </p:nvGrpSpPr>
      <p:grpSpPr>
        <a:xfrm>
          <a:off x="0" y="0"/>
          <a:ext cx="0" cy="0"/>
          <a:chOff x="0" y="0"/>
          <a:chExt cx="0" cy="0"/>
        </a:xfrm>
      </p:grpSpPr>
      <p:sp>
        <p:nvSpPr>
          <p:cNvPr id="437" name="Google Shape;437;p29"/>
          <p:cNvSpPr txBox="1"/>
          <p:nvPr/>
        </p:nvSpPr>
        <p:spPr>
          <a:xfrm>
            <a:off x="309190" y="887821"/>
            <a:ext cx="3784509" cy="460118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600"/>
              </a:spcAft>
              <a:buClr>
                <a:srgbClr val="000000"/>
              </a:buClr>
              <a:buSzPts val="3600"/>
              <a:buFont typeface="Arial"/>
              <a:buNone/>
            </a:pPr>
            <a:r>
              <a:rPr lang="en-US" sz="3600" b="0" i="0" u="none" strike="noStrike" cap="none" dirty="0">
                <a:solidFill>
                  <a:schemeClr val="dk2"/>
                </a:solidFill>
                <a:latin typeface="Arial"/>
                <a:ea typeface="Arial"/>
                <a:cs typeface="Arial"/>
                <a:sym typeface="Arial"/>
              </a:rPr>
              <a:t>Sexual Harassment in Engineering</a:t>
            </a:r>
            <a:endParaRPr sz="1400" b="0" i="0" u="none" strike="noStrike" cap="none" dirty="0">
              <a:solidFill>
                <a:schemeClr val="dk2"/>
              </a:solidFill>
              <a:latin typeface="Arial"/>
              <a:ea typeface="Arial"/>
              <a:cs typeface="Arial"/>
              <a:sym typeface="Arial"/>
            </a:endParaRPr>
          </a:p>
        </p:txBody>
      </p:sp>
      <p:grpSp>
        <p:nvGrpSpPr>
          <p:cNvPr id="438" name="Google Shape;438;p29"/>
          <p:cNvGrpSpPr/>
          <p:nvPr/>
        </p:nvGrpSpPr>
        <p:grpSpPr>
          <a:xfrm>
            <a:off x="4093699" y="887822"/>
            <a:ext cx="6803621" cy="5082355"/>
            <a:chOff x="0" y="2484"/>
            <a:chExt cx="7728267" cy="5082355"/>
          </a:xfrm>
        </p:grpSpPr>
        <p:cxnSp>
          <p:nvCxnSpPr>
            <p:cNvPr id="439" name="Google Shape;439;p29"/>
            <p:cNvCxnSpPr/>
            <p:nvPr/>
          </p:nvCxnSpPr>
          <p:spPr>
            <a:xfrm>
              <a:off x="0" y="2484"/>
              <a:ext cx="7728267" cy="0"/>
            </a:xfrm>
            <a:prstGeom prst="straightConnector1">
              <a:avLst/>
            </a:prstGeom>
            <a:solidFill>
              <a:schemeClr val="accent2"/>
            </a:solidFill>
            <a:ln w="10775" cap="flat" cmpd="sng">
              <a:solidFill>
                <a:schemeClr val="accent2"/>
              </a:solidFill>
              <a:prstDash val="solid"/>
              <a:round/>
              <a:headEnd type="none" w="sm" len="sm"/>
              <a:tailEnd type="none" w="sm" len="sm"/>
            </a:ln>
          </p:spPr>
        </p:cxnSp>
        <p:sp>
          <p:nvSpPr>
            <p:cNvPr id="440" name="Google Shape;440;p29"/>
            <p:cNvSpPr/>
            <p:nvPr/>
          </p:nvSpPr>
          <p:spPr>
            <a:xfrm>
              <a:off x="0" y="2484"/>
              <a:ext cx="7728267" cy="84705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29"/>
            <p:cNvSpPr txBox="1"/>
            <p:nvPr/>
          </p:nvSpPr>
          <p:spPr>
            <a:xfrm>
              <a:off x="0" y="2484"/>
              <a:ext cx="7728267" cy="847059"/>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rgbClr val="000000"/>
                </a:buClr>
                <a:buSzPts val="2300"/>
                <a:buFont typeface="Arial"/>
                <a:buNone/>
              </a:pPr>
              <a:r>
                <a:rPr lang="en-US" sz="2300" b="0" i="0" u="none" strike="noStrike" cap="none" dirty="0">
                  <a:solidFill>
                    <a:schemeClr val="dk2"/>
                  </a:solidFill>
                  <a:latin typeface="Arial"/>
                  <a:ea typeface="Arial"/>
                  <a:cs typeface="Arial"/>
                  <a:sym typeface="Arial"/>
                </a:rPr>
                <a:t>Dependence on advisors and mentors for career advancement</a:t>
              </a:r>
              <a:endParaRPr sz="1400" b="0" i="0" u="none" strike="noStrike" cap="none" dirty="0">
                <a:solidFill>
                  <a:schemeClr val="dk2"/>
                </a:solidFill>
                <a:latin typeface="Arial"/>
                <a:ea typeface="Arial"/>
                <a:cs typeface="Arial"/>
                <a:sym typeface="Arial"/>
              </a:endParaRPr>
            </a:p>
          </p:txBody>
        </p:sp>
        <p:cxnSp>
          <p:nvCxnSpPr>
            <p:cNvPr id="442" name="Google Shape;442;p29"/>
            <p:cNvCxnSpPr/>
            <p:nvPr/>
          </p:nvCxnSpPr>
          <p:spPr>
            <a:xfrm>
              <a:off x="0" y="849543"/>
              <a:ext cx="7728267" cy="0"/>
            </a:xfrm>
            <a:prstGeom prst="straightConnector1">
              <a:avLst/>
            </a:prstGeom>
            <a:solidFill>
              <a:srgbClr val="90BB20"/>
            </a:solidFill>
            <a:ln w="10775" cap="flat" cmpd="sng">
              <a:solidFill>
                <a:srgbClr val="90BB20"/>
              </a:solidFill>
              <a:prstDash val="solid"/>
              <a:round/>
              <a:headEnd type="none" w="sm" len="sm"/>
              <a:tailEnd type="none" w="sm" len="sm"/>
            </a:ln>
          </p:spPr>
        </p:cxnSp>
        <p:sp>
          <p:nvSpPr>
            <p:cNvPr id="443" name="Google Shape;443;p29"/>
            <p:cNvSpPr/>
            <p:nvPr/>
          </p:nvSpPr>
          <p:spPr>
            <a:xfrm>
              <a:off x="0" y="849543"/>
              <a:ext cx="7728267" cy="84705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29"/>
            <p:cNvSpPr txBox="1"/>
            <p:nvPr/>
          </p:nvSpPr>
          <p:spPr>
            <a:xfrm>
              <a:off x="0" y="849543"/>
              <a:ext cx="7728267" cy="847059"/>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rgbClr val="000000"/>
                </a:buClr>
                <a:buSzPts val="2300"/>
                <a:buFont typeface="Arial"/>
                <a:buNone/>
              </a:pPr>
              <a:r>
                <a:rPr lang="en-US" sz="2300" b="0" i="0" u="none" strike="noStrike" cap="none">
                  <a:solidFill>
                    <a:schemeClr val="dk2"/>
                  </a:solidFill>
                  <a:latin typeface="Arial"/>
                  <a:ea typeface="Arial"/>
                  <a:cs typeface="Arial"/>
                  <a:sym typeface="Arial"/>
                </a:rPr>
                <a:t>Male Dominated</a:t>
              </a:r>
              <a:endParaRPr sz="1400" b="0" i="0" u="none" strike="noStrike" cap="none">
                <a:solidFill>
                  <a:schemeClr val="dk2"/>
                </a:solidFill>
                <a:latin typeface="Arial"/>
                <a:ea typeface="Arial"/>
                <a:cs typeface="Arial"/>
                <a:sym typeface="Arial"/>
              </a:endParaRPr>
            </a:p>
          </p:txBody>
        </p:sp>
        <p:cxnSp>
          <p:nvCxnSpPr>
            <p:cNvPr id="445" name="Google Shape;445;p29"/>
            <p:cNvCxnSpPr/>
            <p:nvPr/>
          </p:nvCxnSpPr>
          <p:spPr>
            <a:xfrm>
              <a:off x="0" y="1696602"/>
              <a:ext cx="7728267" cy="0"/>
            </a:xfrm>
            <a:prstGeom prst="straightConnector1">
              <a:avLst/>
            </a:prstGeom>
            <a:solidFill>
              <a:srgbClr val="EE6E05"/>
            </a:solidFill>
            <a:ln w="10775" cap="flat" cmpd="sng">
              <a:solidFill>
                <a:srgbClr val="EE6E05"/>
              </a:solidFill>
              <a:prstDash val="solid"/>
              <a:round/>
              <a:headEnd type="none" w="sm" len="sm"/>
              <a:tailEnd type="none" w="sm" len="sm"/>
            </a:ln>
          </p:spPr>
        </p:cxnSp>
        <p:sp>
          <p:nvSpPr>
            <p:cNvPr id="446" name="Google Shape;446;p29"/>
            <p:cNvSpPr/>
            <p:nvPr/>
          </p:nvSpPr>
          <p:spPr>
            <a:xfrm>
              <a:off x="0" y="1696602"/>
              <a:ext cx="7728267" cy="84705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29"/>
            <p:cNvSpPr txBox="1"/>
            <p:nvPr/>
          </p:nvSpPr>
          <p:spPr>
            <a:xfrm>
              <a:off x="0" y="1696602"/>
              <a:ext cx="7728267" cy="847059"/>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rgbClr val="000000"/>
                </a:buClr>
                <a:buSzPts val="2300"/>
                <a:buFont typeface="Arial"/>
                <a:buNone/>
              </a:pPr>
              <a:r>
                <a:rPr lang="en-US" sz="2300" b="0" i="0" u="none" strike="noStrike" cap="none">
                  <a:solidFill>
                    <a:schemeClr val="dk2"/>
                  </a:solidFill>
                  <a:latin typeface="Arial"/>
                  <a:ea typeface="Arial"/>
                  <a:cs typeface="Arial"/>
                  <a:sym typeface="Arial"/>
                </a:rPr>
                <a:t>“Macho” cultures</a:t>
              </a:r>
              <a:endParaRPr sz="1400" b="0" i="0" u="none" strike="noStrike" cap="none">
                <a:solidFill>
                  <a:schemeClr val="dk2"/>
                </a:solidFill>
                <a:latin typeface="Arial"/>
                <a:ea typeface="Arial"/>
                <a:cs typeface="Arial"/>
                <a:sym typeface="Arial"/>
              </a:endParaRPr>
            </a:p>
          </p:txBody>
        </p:sp>
        <p:cxnSp>
          <p:nvCxnSpPr>
            <p:cNvPr id="448" name="Google Shape;448;p29"/>
            <p:cNvCxnSpPr/>
            <p:nvPr/>
          </p:nvCxnSpPr>
          <p:spPr>
            <a:xfrm>
              <a:off x="0" y="2543661"/>
              <a:ext cx="7728267" cy="0"/>
            </a:xfrm>
            <a:prstGeom prst="straightConnector1">
              <a:avLst/>
            </a:prstGeom>
            <a:solidFill>
              <a:srgbClr val="17B39E"/>
            </a:solidFill>
            <a:ln w="10775" cap="flat" cmpd="sng">
              <a:solidFill>
                <a:srgbClr val="17B39E"/>
              </a:solidFill>
              <a:prstDash val="solid"/>
              <a:round/>
              <a:headEnd type="none" w="sm" len="sm"/>
              <a:tailEnd type="none" w="sm" len="sm"/>
            </a:ln>
          </p:spPr>
        </p:cxnSp>
        <p:sp>
          <p:nvSpPr>
            <p:cNvPr id="449" name="Google Shape;449;p29"/>
            <p:cNvSpPr/>
            <p:nvPr/>
          </p:nvSpPr>
          <p:spPr>
            <a:xfrm>
              <a:off x="0" y="2543662"/>
              <a:ext cx="7728267" cy="84705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29"/>
            <p:cNvSpPr txBox="1"/>
            <p:nvPr/>
          </p:nvSpPr>
          <p:spPr>
            <a:xfrm>
              <a:off x="0" y="2543662"/>
              <a:ext cx="7728267" cy="847059"/>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rgbClr val="000000"/>
                </a:buClr>
                <a:buSzPts val="2300"/>
                <a:buFont typeface="Arial"/>
                <a:buNone/>
              </a:pPr>
              <a:r>
                <a:rPr lang="en-US" sz="2300" b="0" i="0" u="none" strike="noStrike" cap="none">
                  <a:solidFill>
                    <a:schemeClr val="dk2"/>
                  </a:solidFill>
                  <a:latin typeface="Arial"/>
                  <a:ea typeface="Arial"/>
                  <a:cs typeface="Arial"/>
                  <a:sym typeface="Arial"/>
                </a:rPr>
                <a:t>System of meritocracy</a:t>
              </a:r>
              <a:endParaRPr sz="1400" b="0" i="0" u="none" strike="noStrike" cap="none">
                <a:solidFill>
                  <a:schemeClr val="dk2"/>
                </a:solidFill>
                <a:latin typeface="Arial"/>
                <a:ea typeface="Arial"/>
                <a:cs typeface="Arial"/>
                <a:sym typeface="Arial"/>
              </a:endParaRPr>
            </a:p>
          </p:txBody>
        </p:sp>
        <p:cxnSp>
          <p:nvCxnSpPr>
            <p:cNvPr id="451" name="Google Shape;451;p29"/>
            <p:cNvCxnSpPr/>
            <p:nvPr/>
          </p:nvCxnSpPr>
          <p:spPr>
            <a:xfrm>
              <a:off x="0" y="3390721"/>
              <a:ext cx="7728267" cy="0"/>
            </a:xfrm>
            <a:prstGeom prst="straightConnector1">
              <a:avLst/>
            </a:prstGeom>
            <a:solidFill>
              <a:srgbClr val="D5363A"/>
            </a:solidFill>
            <a:ln w="10775" cap="flat" cmpd="sng">
              <a:solidFill>
                <a:srgbClr val="D5363A"/>
              </a:solidFill>
              <a:prstDash val="solid"/>
              <a:round/>
              <a:headEnd type="none" w="sm" len="sm"/>
              <a:tailEnd type="none" w="sm" len="sm"/>
            </a:ln>
          </p:spPr>
        </p:cxnSp>
        <p:sp>
          <p:nvSpPr>
            <p:cNvPr id="452" name="Google Shape;452;p29"/>
            <p:cNvSpPr/>
            <p:nvPr/>
          </p:nvSpPr>
          <p:spPr>
            <a:xfrm>
              <a:off x="0" y="3390721"/>
              <a:ext cx="7728267" cy="84705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29"/>
            <p:cNvSpPr txBox="1"/>
            <p:nvPr/>
          </p:nvSpPr>
          <p:spPr>
            <a:xfrm>
              <a:off x="0" y="3390721"/>
              <a:ext cx="7728267" cy="847059"/>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rgbClr val="000000"/>
                </a:buClr>
                <a:buSzPts val="2300"/>
                <a:buFont typeface="Arial"/>
                <a:buNone/>
              </a:pPr>
              <a:r>
                <a:rPr lang="en-US" sz="2300" b="0" i="0" u="none" strike="noStrike" cap="none">
                  <a:solidFill>
                    <a:schemeClr val="dk2"/>
                  </a:solidFill>
                  <a:latin typeface="Arial"/>
                  <a:ea typeface="Arial"/>
                  <a:cs typeface="Arial"/>
                  <a:sym typeface="Arial"/>
                </a:rPr>
                <a:t>Informal communication networks</a:t>
              </a:r>
              <a:endParaRPr sz="1400" b="0" i="0" u="none" strike="noStrike" cap="none">
                <a:solidFill>
                  <a:schemeClr val="dk2"/>
                </a:solidFill>
                <a:latin typeface="Arial"/>
                <a:ea typeface="Arial"/>
                <a:cs typeface="Arial"/>
                <a:sym typeface="Arial"/>
              </a:endParaRPr>
            </a:p>
          </p:txBody>
        </p:sp>
        <p:cxnSp>
          <p:nvCxnSpPr>
            <p:cNvPr id="454" name="Google Shape;454;p29"/>
            <p:cNvCxnSpPr/>
            <p:nvPr/>
          </p:nvCxnSpPr>
          <p:spPr>
            <a:xfrm>
              <a:off x="0" y="4237780"/>
              <a:ext cx="7728267" cy="0"/>
            </a:xfrm>
            <a:prstGeom prst="straightConnector1">
              <a:avLst/>
            </a:prstGeom>
            <a:solidFill>
              <a:schemeClr val="accent2"/>
            </a:solidFill>
            <a:ln w="10775" cap="flat" cmpd="sng">
              <a:solidFill>
                <a:schemeClr val="accent2"/>
              </a:solidFill>
              <a:prstDash val="solid"/>
              <a:round/>
              <a:headEnd type="none" w="sm" len="sm"/>
              <a:tailEnd type="none" w="sm" len="sm"/>
            </a:ln>
          </p:spPr>
        </p:cxnSp>
        <p:sp>
          <p:nvSpPr>
            <p:cNvPr id="455" name="Google Shape;455;p29"/>
            <p:cNvSpPr/>
            <p:nvPr/>
          </p:nvSpPr>
          <p:spPr>
            <a:xfrm>
              <a:off x="0" y="4237780"/>
              <a:ext cx="7728267" cy="84705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29"/>
            <p:cNvSpPr txBox="1"/>
            <p:nvPr/>
          </p:nvSpPr>
          <p:spPr>
            <a:xfrm>
              <a:off x="0" y="4237780"/>
              <a:ext cx="7728267" cy="847059"/>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rgbClr val="000000"/>
                </a:buClr>
                <a:buSzPts val="2300"/>
                <a:buFont typeface="Arial"/>
                <a:buNone/>
              </a:pPr>
              <a:r>
                <a:rPr lang="en-US" sz="2300" b="0" i="0" u="none" strike="noStrike" cap="none">
                  <a:solidFill>
                    <a:schemeClr val="dk2"/>
                  </a:solidFill>
                  <a:latin typeface="Arial"/>
                  <a:ea typeface="Arial"/>
                  <a:cs typeface="Arial"/>
                  <a:sym typeface="Arial"/>
                </a:rPr>
                <a:t>Organizational tolerance for harassment</a:t>
              </a:r>
              <a:endParaRPr sz="1400" b="0" i="0" u="none" strike="noStrike" cap="none">
                <a:solidFill>
                  <a:schemeClr val="dk2"/>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ge5bda588b5_0_0"/>
          <p:cNvSpPr txBox="1">
            <a:spLocks noGrp="1"/>
          </p:cNvSpPr>
          <p:nvPr>
            <p:ph type="title" idx="4294967295"/>
          </p:nvPr>
        </p:nvSpPr>
        <p:spPr>
          <a:xfrm>
            <a:off x="0" y="601663"/>
            <a:ext cx="5530850" cy="100806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FFFFFF"/>
              </a:buClr>
              <a:buSzPts val="4800"/>
              <a:buFont typeface="Arial"/>
              <a:buNone/>
            </a:pPr>
            <a:r>
              <a:rPr lang="en-US" sz="4800">
                <a:solidFill>
                  <a:schemeClr val="dk1"/>
                </a:solidFill>
              </a:rPr>
              <a:t>Sexual Harassment</a:t>
            </a:r>
            <a:endParaRPr sz="4800">
              <a:solidFill>
                <a:schemeClr val="dk1"/>
              </a:solidFill>
            </a:endParaRPr>
          </a:p>
        </p:txBody>
      </p:sp>
      <p:pic>
        <p:nvPicPr>
          <p:cNvPr id="463" name="Google Shape;463;ge5bda588b5_0_0" title="Points scored"/>
          <p:cNvPicPr preferRelativeResize="0"/>
          <p:nvPr/>
        </p:nvPicPr>
        <p:blipFill rotWithShape="1">
          <a:blip r:embed="rId3">
            <a:alphaModFix/>
          </a:blip>
          <a:srcRect/>
          <a:stretch/>
        </p:blipFill>
        <p:spPr>
          <a:xfrm>
            <a:off x="2339625" y="1941402"/>
            <a:ext cx="3657600" cy="2286000"/>
          </a:xfrm>
          <a:prstGeom prst="rect">
            <a:avLst/>
          </a:prstGeom>
          <a:noFill/>
          <a:ln>
            <a:noFill/>
          </a:ln>
        </p:spPr>
      </p:pic>
      <p:pic>
        <p:nvPicPr>
          <p:cNvPr id="464" name="Google Shape;464;ge5bda588b5_0_0"/>
          <p:cNvPicPr preferRelativeResize="0"/>
          <p:nvPr/>
        </p:nvPicPr>
        <p:blipFill rotWithShape="1">
          <a:blip r:embed="rId4">
            <a:alphaModFix/>
          </a:blip>
          <a:srcRect/>
          <a:stretch/>
        </p:blipFill>
        <p:spPr>
          <a:xfrm>
            <a:off x="-12" y="3970337"/>
            <a:ext cx="3657600" cy="2286000"/>
          </a:xfrm>
          <a:prstGeom prst="rect">
            <a:avLst/>
          </a:prstGeom>
          <a:noFill/>
          <a:ln>
            <a:noFill/>
          </a:ln>
        </p:spPr>
      </p:pic>
      <p:sp>
        <p:nvSpPr>
          <p:cNvPr id="465" name="Google Shape;465;ge5bda588b5_0_0"/>
          <p:cNvSpPr txBox="1"/>
          <p:nvPr/>
        </p:nvSpPr>
        <p:spPr>
          <a:xfrm>
            <a:off x="877338" y="2314728"/>
            <a:ext cx="1902900" cy="153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212121"/>
                </a:solidFill>
                <a:latin typeface="Arial"/>
                <a:ea typeface="Arial"/>
                <a:cs typeface="Arial"/>
                <a:sym typeface="Arial"/>
              </a:rPr>
              <a:t>Experienced by </a:t>
            </a:r>
            <a:r>
              <a:rPr lang="en-US" sz="6000" b="1" i="0" u="none" strike="noStrike" cap="none">
                <a:solidFill>
                  <a:srgbClr val="212121"/>
                </a:solidFill>
                <a:latin typeface="Arial"/>
                <a:ea typeface="Arial"/>
                <a:cs typeface="Arial"/>
                <a:sym typeface="Arial"/>
              </a:rPr>
              <a:t>42%</a:t>
            </a:r>
            <a:endParaRPr sz="6000" b="1" i="0" u="none" strike="noStrike" cap="none">
              <a:solidFill>
                <a:srgbClr val="21212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212121"/>
                </a:solidFill>
                <a:latin typeface="Arial"/>
                <a:ea typeface="Arial"/>
                <a:cs typeface="Arial"/>
                <a:sym typeface="Arial"/>
              </a:rPr>
              <a:t>of Women</a:t>
            </a:r>
            <a:endParaRPr sz="1400" b="0" i="0" u="none" strike="noStrike" cap="none">
              <a:solidFill>
                <a:srgbClr val="212121"/>
              </a:solidFill>
              <a:latin typeface="Arial"/>
              <a:ea typeface="Arial"/>
              <a:cs typeface="Arial"/>
              <a:sym typeface="Arial"/>
            </a:endParaRPr>
          </a:p>
        </p:txBody>
      </p:sp>
      <p:sp>
        <p:nvSpPr>
          <p:cNvPr id="466" name="Google Shape;466;ge5bda588b5_0_0"/>
          <p:cNvSpPr txBox="1"/>
          <p:nvPr/>
        </p:nvSpPr>
        <p:spPr>
          <a:xfrm>
            <a:off x="3216963" y="4853591"/>
            <a:ext cx="1902900" cy="153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212121"/>
                </a:solidFill>
                <a:latin typeface="Arial"/>
                <a:ea typeface="Arial"/>
                <a:cs typeface="Arial"/>
                <a:sym typeface="Arial"/>
              </a:rPr>
              <a:t>Experienced by</a:t>
            </a:r>
            <a:endParaRPr sz="1400" b="0" i="0" u="none" strike="noStrike" cap="none">
              <a:solidFill>
                <a:srgbClr val="21212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a:solidFill>
                  <a:srgbClr val="212121"/>
                </a:solidFill>
                <a:latin typeface="Arial"/>
                <a:ea typeface="Arial"/>
                <a:cs typeface="Arial"/>
                <a:sym typeface="Arial"/>
              </a:rPr>
              <a:t>15% </a:t>
            </a:r>
            <a:r>
              <a:rPr lang="en-US" sz="1400" b="0" i="0" u="none" strike="noStrike" cap="none">
                <a:solidFill>
                  <a:srgbClr val="212121"/>
                </a:solidFill>
                <a:latin typeface="Arial"/>
                <a:ea typeface="Arial"/>
                <a:cs typeface="Arial"/>
                <a:sym typeface="Arial"/>
              </a:rPr>
              <a:t>of Men</a:t>
            </a:r>
            <a:endParaRPr sz="1400" b="0" i="0" u="none" strike="noStrike" cap="none">
              <a:solidFill>
                <a:srgbClr val="212121"/>
              </a:solidFill>
              <a:latin typeface="Arial"/>
              <a:ea typeface="Arial"/>
              <a:cs typeface="Arial"/>
              <a:sym typeface="Arial"/>
            </a:endParaRPr>
          </a:p>
        </p:txBody>
      </p:sp>
      <p:sp>
        <p:nvSpPr>
          <p:cNvPr id="467" name="Google Shape;467;ge5bda588b5_0_0"/>
          <p:cNvSpPr/>
          <p:nvPr/>
        </p:nvSpPr>
        <p:spPr>
          <a:xfrm>
            <a:off x="0" y="0"/>
            <a:ext cx="12192000" cy="1852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dirty="0">
                <a:latin typeface="Calibri Light" panose="020F0302020204030204" pitchFamily="34" charset="0"/>
                <a:ea typeface="Arial"/>
                <a:cs typeface="Calibri Light" panose="020F0302020204030204" pitchFamily="34" charset="0"/>
                <a:sym typeface="Arial"/>
              </a:rPr>
              <a:t>Prevalence of Sexual Harassment in Engineering </a:t>
            </a:r>
            <a:endParaRPr sz="4800" b="1" i="0" u="none" strike="noStrike" cap="none" dirty="0">
              <a:latin typeface="Calibri Light" panose="020F0302020204030204" pitchFamily="34" charset="0"/>
              <a:ea typeface="Arial"/>
              <a:cs typeface="Calibri Light" panose="020F0302020204030204" pitchFamily="34" charset="0"/>
              <a:sym typeface="Arial"/>
            </a:endParaRPr>
          </a:p>
        </p:txBody>
      </p:sp>
      <p:sp>
        <p:nvSpPr>
          <p:cNvPr id="468" name="Google Shape;468;ge5bda588b5_0_0"/>
          <p:cNvSpPr txBox="1"/>
          <p:nvPr/>
        </p:nvSpPr>
        <p:spPr>
          <a:xfrm>
            <a:off x="5910000" y="2031490"/>
            <a:ext cx="5708100" cy="460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2000" b="0" i="0" u="none" strike="noStrike" cap="none" dirty="0">
                <a:solidFill>
                  <a:srgbClr val="222222"/>
                </a:solidFill>
                <a:latin typeface="Arial"/>
                <a:ea typeface="Arial"/>
                <a:cs typeface="Arial"/>
                <a:sym typeface="Arial"/>
              </a:rPr>
              <a:t>Harassment in engineering workplaces:</a:t>
            </a:r>
            <a:endParaRPr sz="2000" b="0" i="0" u="none" strike="noStrike" cap="none" dirty="0">
              <a:solidFill>
                <a:srgbClr val="222222"/>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222222"/>
              </a:solidFill>
              <a:latin typeface="Arial"/>
              <a:ea typeface="Arial"/>
              <a:cs typeface="Arial"/>
              <a:sym typeface="Arial"/>
            </a:endParaRPr>
          </a:p>
          <a:p>
            <a:pPr marL="457200" marR="0" lvl="0" indent="-355600" algn="l" rtl="0">
              <a:lnSpc>
                <a:spcPct val="100000"/>
              </a:lnSpc>
              <a:spcBef>
                <a:spcPts val="0"/>
              </a:spcBef>
              <a:spcAft>
                <a:spcPts val="0"/>
              </a:spcAft>
              <a:buClr>
                <a:srgbClr val="222222"/>
              </a:buClr>
              <a:buSzPts val="2000"/>
              <a:buFont typeface="Arial"/>
              <a:buChar char="●"/>
            </a:pPr>
            <a:r>
              <a:rPr lang="en-US" sz="3000" b="1" i="0" u="none" strike="noStrike" cap="none" dirty="0">
                <a:solidFill>
                  <a:srgbClr val="222222"/>
                </a:solidFill>
                <a:latin typeface="Arial"/>
                <a:ea typeface="Arial"/>
                <a:cs typeface="Arial"/>
                <a:sym typeface="Arial"/>
              </a:rPr>
              <a:t>54%</a:t>
            </a:r>
            <a:r>
              <a:rPr lang="en-US" sz="2000" b="0" i="0" u="none" strike="noStrike" cap="none" dirty="0">
                <a:solidFill>
                  <a:srgbClr val="222222"/>
                </a:solidFill>
                <a:latin typeface="Arial"/>
                <a:ea typeface="Arial"/>
                <a:cs typeface="Arial"/>
                <a:sym typeface="Arial"/>
              </a:rPr>
              <a:t> of all female engineering students experience sexual harassment from faculty or staff</a:t>
            </a:r>
            <a:endParaRPr sz="2000" b="0" i="0" u="none" strike="noStrike" cap="none" dirty="0">
              <a:solidFill>
                <a:srgbClr val="222222"/>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222222"/>
              </a:solidFill>
              <a:latin typeface="Arial"/>
              <a:ea typeface="Arial"/>
              <a:cs typeface="Arial"/>
              <a:sym typeface="Arial"/>
            </a:endParaRPr>
          </a:p>
          <a:p>
            <a:pPr marL="457200" marR="0" lvl="0" indent="-355600" algn="l" rtl="0">
              <a:lnSpc>
                <a:spcPct val="100000"/>
              </a:lnSpc>
              <a:spcBef>
                <a:spcPts val="0"/>
              </a:spcBef>
              <a:spcAft>
                <a:spcPts val="0"/>
              </a:spcAft>
              <a:buClr>
                <a:srgbClr val="222222"/>
              </a:buClr>
              <a:buSzPts val="2000"/>
              <a:buFont typeface="Arial"/>
              <a:buChar char="●"/>
            </a:pPr>
            <a:r>
              <a:rPr lang="en-US" sz="3000" b="1" i="0" u="none" strike="noStrike" cap="none" dirty="0">
                <a:solidFill>
                  <a:srgbClr val="222222"/>
                </a:solidFill>
                <a:latin typeface="Arial"/>
                <a:ea typeface="Arial"/>
                <a:cs typeface="Arial"/>
                <a:sym typeface="Arial"/>
              </a:rPr>
              <a:t>57%</a:t>
            </a:r>
            <a:r>
              <a:rPr lang="en-US" sz="3000" b="0" i="0" u="none" strike="noStrike" cap="none" dirty="0">
                <a:solidFill>
                  <a:srgbClr val="222222"/>
                </a:solidFill>
                <a:latin typeface="Arial"/>
                <a:ea typeface="Arial"/>
                <a:cs typeface="Arial"/>
                <a:sym typeface="Arial"/>
              </a:rPr>
              <a:t> </a:t>
            </a:r>
            <a:r>
              <a:rPr lang="en-US" sz="2000" b="0" i="0" u="none" strike="noStrike" cap="none" dirty="0">
                <a:solidFill>
                  <a:srgbClr val="222222"/>
                </a:solidFill>
                <a:latin typeface="Arial"/>
                <a:ea typeface="Arial"/>
                <a:cs typeface="Arial"/>
                <a:sym typeface="Arial"/>
              </a:rPr>
              <a:t>of female engineers working in offices said they have been sexually harassed</a:t>
            </a:r>
            <a:endParaRPr sz="2000" b="0" i="0" u="none" strike="noStrike" cap="none" dirty="0">
              <a:solidFill>
                <a:srgbClr val="222222"/>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222222"/>
              </a:solidFill>
              <a:latin typeface="Arial"/>
              <a:ea typeface="Arial"/>
              <a:cs typeface="Arial"/>
              <a:sym typeface="Arial"/>
            </a:endParaRPr>
          </a:p>
          <a:p>
            <a:pPr marL="457200" marR="0" lvl="0" indent="-355600" algn="l" rtl="0">
              <a:lnSpc>
                <a:spcPct val="100000"/>
              </a:lnSpc>
              <a:spcBef>
                <a:spcPts val="0"/>
              </a:spcBef>
              <a:spcAft>
                <a:spcPts val="0"/>
              </a:spcAft>
              <a:buClr>
                <a:srgbClr val="222222"/>
              </a:buClr>
              <a:buSzPts val="2000"/>
              <a:buFont typeface="Arial"/>
              <a:buChar char="●"/>
            </a:pPr>
            <a:r>
              <a:rPr lang="en-US" sz="3000" b="1" i="0" u="none" strike="noStrike" cap="none" dirty="0">
                <a:solidFill>
                  <a:srgbClr val="222222"/>
                </a:solidFill>
                <a:latin typeface="Arial"/>
                <a:ea typeface="Arial"/>
                <a:cs typeface="Arial"/>
                <a:sym typeface="Arial"/>
              </a:rPr>
              <a:t>66%</a:t>
            </a:r>
            <a:r>
              <a:rPr lang="en-US" sz="2000" b="0" i="0" u="none" strike="noStrike" cap="none" dirty="0">
                <a:solidFill>
                  <a:srgbClr val="222222"/>
                </a:solidFill>
                <a:latin typeface="Arial"/>
                <a:ea typeface="Arial"/>
                <a:cs typeface="Arial"/>
                <a:sym typeface="Arial"/>
              </a:rPr>
              <a:t> of female engineers working in plants said they have been sexually harassed</a:t>
            </a:r>
            <a:endParaRPr sz="2000" b="0" i="0" u="none" strike="noStrike" cap="none" dirty="0">
              <a:solidFill>
                <a:srgbClr val="222222"/>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22222"/>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ge83c1eab05_0_31"/>
          <p:cNvSpPr txBox="1">
            <a:spLocks noGrp="1"/>
          </p:cNvSpPr>
          <p:nvPr>
            <p:ph type="title" idx="4294967295"/>
          </p:nvPr>
        </p:nvSpPr>
        <p:spPr>
          <a:xfrm>
            <a:off x="0" y="601663"/>
            <a:ext cx="5530850" cy="100806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FFFFFF"/>
              </a:buClr>
              <a:buSzPts val="4800"/>
              <a:buFont typeface="Arial"/>
              <a:buNone/>
            </a:pPr>
            <a:r>
              <a:rPr lang="en-US" sz="4800">
                <a:solidFill>
                  <a:schemeClr val="dk1"/>
                </a:solidFill>
              </a:rPr>
              <a:t>Sexual Harassment</a:t>
            </a:r>
          </a:p>
        </p:txBody>
      </p:sp>
      <p:pic>
        <p:nvPicPr>
          <p:cNvPr id="475" name="Google Shape;475;ge83c1eab05_0_31"/>
          <p:cNvPicPr preferRelativeResize="0"/>
          <p:nvPr/>
        </p:nvPicPr>
        <p:blipFill rotWithShape="1">
          <a:blip r:embed="rId3">
            <a:alphaModFix/>
          </a:blip>
          <a:srcRect r="17278" b="49799"/>
          <a:stretch/>
        </p:blipFill>
        <p:spPr>
          <a:xfrm>
            <a:off x="1578925" y="5457525"/>
            <a:ext cx="4363025" cy="1400475"/>
          </a:xfrm>
          <a:prstGeom prst="rect">
            <a:avLst/>
          </a:prstGeom>
          <a:noFill/>
          <a:ln>
            <a:noFill/>
          </a:ln>
        </p:spPr>
      </p:pic>
      <p:pic>
        <p:nvPicPr>
          <p:cNvPr id="476" name="Google Shape;476;ge83c1eab05_0_31"/>
          <p:cNvPicPr preferRelativeResize="0"/>
          <p:nvPr/>
        </p:nvPicPr>
        <p:blipFill rotWithShape="1">
          <a:blip r:embed="rId3">
            <a:alphaModFix/>
          </a:blip>
          <a:srcRect l="17803" t="47373"/>
          <a:stretch/>
        </p:blipFill>
        <p:spPr>
          <a:xfrm>
            <a:off x="5905350" y="5457500"/>
            <a:ext cx="4361688" cy="1399032"/>
          </a:xfrm>
          <a:prstGeom prst="rect">
            <a:avLst/>
          </a:prstGeom>
          <a:noFill/>
          <a:ln>
            <a:noFill/>
          </a:ln>
        </p:spPr>
      </p:pic>
      <p:sp>
        <p:nvSpPr>
          <p:cNvPr id="477" name="Google Shape;477;ge83c1eab05_0_31"/>
          <p:cNvSpPr/>
          <p:nvPr/>
        </p:nvSpPr>
        <p:spPr>
          <a:xfrm>
            <a:off x="0" y="0"/>
            <a:ext cx="12192000" cy="1852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latin typeface="Calibri" panose="020F0502020204030204" pitchFamily="34" charset="0"/>
                <a:ea typeface="Arial"/>
                <a:cs typeface="Calibri" panose="020F0502020204030204" pitchFamily="34" charset="0"/>
                <a:sym typeface="Arial"/>
              </a:rPr>
              <a:t>Why don’t people report harassment? </a:t>
            </a:r>
            <a:endParaRPr lang="en-US" sz="4800" b="1" i="0" u="none" strike="noStrike" cap="none" dirty="0">
              <a:latin typeface="Calibri" panose="020F0502020204030204" pitchFamily="34" charset="0"/>
              <a:ea typeface="Arial"/>
              <a:cs typeface="Calibri" panose="020F0502020204030204" pitchFamily="34" charset="0"/>
              <a:sym typeface="Arial"/>
            </a:endParaRPr>
          </a:p>
        </p:txBody>
      </p:sp>
      <p:sp>
        <p:nvSpPr>
          <p:cNvPr id="478" name="Google Shape;478;ge83c1eab05_0_31"/>
          <p:cNvSpPr txBox="1"/>
          <p:nvPr/>
        </p:nvSpPr>
        <p:spPr>
          <a:xfrm>
            <a:off x="1770900" y="1852188"/>
            <a:ext cx="86502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Sexual harassment is only reported by 10% of people</a:t>
            </a:r>
          </a:p>
        </p:txBody>
      </p:sp>
      <p:sp>
        <p:nvSpPr>
          <p:cNvPr id="479" name="Google Shape;479;ge83c1eab05_0_31"/>
          <p:cNvSpPr txBox="1"/>
          <p:nvPr/>
        </p:nvSpPr>
        <p:spPr>
          <a:xfrm>
            <a:off x="1734750" y="2407300"/>
            <a:ext cx="8722500" cy="3193800"/>
          </a:xfrm>
          <a:prstGeom prst="rect">
            <a:avLst/>
          </a:prstGeom>
          <a:noFill/>
          <a:ln>
            <a:noFill/>
          </a:ln>
        </p:spPr>
        <p:txBody>
          <a:bodyPr spcFirstLastPara="1" wrap="square" lIns="91425" tIns="91425" rIns="91425" bIns="91425" anchor="t" anchorCtr="0">
            <a:spAutoFit/>
          </a:bodyPr>
          <a:lstStyle/>
          <a:p>
            <a:pPr marL="457200" marR="0" lvl="0" indent="-374650" algn="l" rtl="0">
              <a:lnSpc>
                <a:spcPct val="150000"/>
              </a:lnSpc>
              <a:spcBef>
                <a:spcPts val="0"/>
              </a:spcBef>
              <a:spcAft>
                <a:spcPts val="0"/>
              </a:spcAft>
              <a:buClr>
                <a:schemeClr val="dk1"/>
              </a:buClr>
              <a:buSzPts val="2300"/>
              <a:buFont typeface="Arial"/>
              <a:buChar char="➢"/>
            </a:pPr>
            <a:r>
              <a:rPr lang="en-US" sz="2300" b="0" i="0" u="none" strike="noStrike" cap="none">
                <a:solidFill>
                  <a:schemeClr val="dk1"/>
                </a:solidFill>
                <a:latin typeface="Arial"/>
                <a:ea typeface="Arial"/>
                <a:cs typeface="Arial"/>
                <a:sym typeface="Arial"/>
              </a:rPr>
              <a:t>Fear reporting will affect their career (No promotions or fired)</a:t>
            </a:r>
          </a:p>
          <a:p>
            <a:pPr marL="457200" marR="0" lvl="0" indent="-374650" algn="l" rtl="0">
              <a:lnSpc>
                <a:spcPct val="150000"/>
              </a:lnSpc>
              <a:spcBef>
                <a:spcPts val="0"/>
              </a:spcBef>
              <a:spcAft>
                <a:spcPts val="0"/>
              </a:spcAft>
              <a:buClr>
                <a:schemeClr val="dk1"/>
              </a:buClr>
              <a:buSzPts val="2300"/>
              <a:buFont typeface="Arial"/>
              <a:buChar char="➢"/>
            </a:pPr>
            <a:r>
              <a:rPr lang="en-US" sz="2300" b="0" i="0" u="none" strike="noStrike" cap="none">
                <a:solidFill>
                  <a:schemeClr val="dk1"/>
                </a:solidFill>
                <a:latin typeface="Arial"/>
                <a:ea typeface="Arial"/>
                <a:cs typeface="Arial"/>
                <a:sym typeface="Arial"/>
              </a:rPr>
              <a:t>“That’s just the work culture”</a:t>
            </a:r>
          </a:p>
          <a:p>
            <a:pPr marL="457200" marR="0" lvl="0" indent="-374650" algn="l" rtl="0">
              <a:lnSpc>
                <a:spcPct val="150000"/>
              </a:lnSpc>
              <a:spcBef>
                <a:spcPts val="0"/>
              </a:spcBef>
              <a:spcAft>
                <a:spcPts val="0"/>
              </a:spcAft>
              <a:buClr>
                <a:schemeClr val="dk1"/>
              </a:buClr>
              <a:buSzPts val="2300"/>
              <a:buFont typeface="Arial"/>
              <a:buChar char="➢"/>
            </a:pPr>
            <a:r>
              <a:rPr lang="en-US" sz="2300" b="0" i="0" u="none" strike="noStrike" cap="none">
                <a:solidFill>
                  <a:schemeClr val="dk1"/>
                </a:solidFill>
                <a:latin typeface="Arial"/>
                <a:ea typeface="Arial"/>
                <a:cs typeface="Arial"/>
                <a:sym typeface="Arial"/>
              </a:rPr>
              <a:t>Feelings of guilt or shame</a:t>
            </a:r>
          </a:p>
          <a:p>
            <a:pPr marL="457200" marR="0" lvl="0" indent="-374650" algn="l" rtl="0">
              <a:lnSpc>
                <a:spcPct val="150000"/>
              </a:lnSpc>
              <a:spcBef>
                <a:spcPts val="0"/>
              </a:spcBef>
              <a:spcAft>
                <a:spcPts val="0"/>
              </a:spcAft>
              <a:buClr>
                <a:schemeClr val="dk1"/>
              </a:buClr>
              <a:buSzPts val="2300"/>
              <a:buFont typeface="Arial"/>
              <a:buChar char="➢"/>
            </a:pPr>
            <a:r>
              <a:rPr lang="en-US" sz="2300" b="0" i="0" u="none" strike="noStrike" cap="none">
                <a:solidFill>
                  <a:schemeClr val="dk1"/>
                </a:solidFill>
                <a:latin typeface="Arial"/>
                <a:ea typeface="Arial"/>
                <a:cs typeface="Arial"/>
                <a:sym typeface="Arial"/>
              </a:rPr>
              <a:t>Worried it won’t make a difference</a:t>
            </a:r>
          </a:p>
          <a:p>
            <a:pPr marL="914400" marR="0" lvl="1" indent="-374650" algn="l" rtl="0">
              <a:lnSpc>
                <a:spcPct val="150000"/>
              </a:lnSpc>
              <a:spcBef>
                <a:spcPts val="0"/>
              </a:spcBef>
              <a:spcAft>
                <a:spcPts val="0"/>
              </a:spcAft>
              <a:buClr>
                <a:srgbClr val="FF0000"/>
              </a:buClr>
              <a:buSzPts val="2300"/>
              <a:buFont typeface="Arial"/>
              <a:buChar char="◆"/>
            </a:pPr>
            <a:r>
              <a:rPr lang="en-US" sz="2300" b="0" i="0" u="none" strike="noStrike" cap="none">
                <a:solidFill>
                  <a:srgbClr val="FF0000"/>
                </a:solidFill>
                <a:latin typeface="Arial"/>
                <a:ea typeface="Arial"/>
                <a:cs typeface="Arial"/>
                <a:sym typeface="Arial"/>
              </a:rPr>
              <a:t>80% said reporting made no difference </a:t>
            </a:r>
          </a:p>
          <a:p>
            <a:pPr marL="914400" marR="0" lvl="1" indent="-374650" algn="l" rtl="0">
              <a:lnSpc>
                <a:spcPct val="150000"/>
              </a:lnSpc>
              <a:spcBef>
                <a:spcPts val="0"/>
              </a:spcBef>
              <a:spcAft>
                <a:spcPts val="0"/>
              </a:spcAft>
              <a:buClr>
                <a:srgbClr val="FF0000"/>
              </a:buClr>
              <a:buSzPts val="2300"/>
              <a:buFont typeface="Arial"/>
              <a:buChar char="◆"/>
            </a:pPr>
            <a:r>
              <a:rPr lang="en-US" sz="2300" b="0" i="0" u="none" strike="noStrike" cap="none">
                <a:solidFill>
                  <a:srgbClr val="FF0000"/>
                </a:solidFill>
                <a:latin typeface="Arial"/>
                <a:ea typeface="Arial"/>
                <a:cs typeface="Arial"/>
                <a:sym typeface="Arial"/>
              </a:rPr>
              <a:t>16% said going to a supervisor made the situation worse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32"/>
          <p:cNvSpPr txBox="1">
            <a:spLocks noGrp="1"/>
          </p:cNvSpPr>
          <p:nvPr>
            <p:ph type="title"/>
          </p:nvPr>
        </p:nvSpPr>
        <p:spPr>
          <a:xfrm>
            <a:off x="1066800" y="0"/>
            <a:ext cx="10058400" cy="145075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4800"/>
              <a:buFont typeface="Arial"/>
              <a:buNone/>
            </a:pPr>
            <a:r>
              <a:rPr lang="en-US" b="1" dirty="0">
                <a:solidFill>
                  <a:schemeClr val="tx1"/>
                </a:solidFill>
              </a:rPr>
              <a:t>Outcomes of Sexual Harassment</a:t>
            </a:r>
            <a:endParaRPr b="1" dirty="0">
              <a:solidFill>
                <a:schemeClr val="tx1"/>
              </a:solidFill>
            </a:endParaRPr>
          </a:p>
        </p:txBody>
      </p:sp>
      <p:sp>
        <p:nvSpPr>
          <p:cNvPr id="486" name="Google Shape;486;p32"/>
          <p:cNvSpPr txBox="1"/>
          <p:nvPr/>
        </p:nvSpPr>
        <p:spPr>
          <a:xfrm>
            <a:off x="5083600" y="1591566"/>
            <a:ext cx="6828000" cy="2355000"/>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dk1"/>
                </a:solidFill>
                <a:latin typeface="Arial"/>
                <a:ea typeface="Arial"/>
                <a:cs typeface="Arial"/>
                <a:sym typeface="Arial"/>
              </a:rPr>
              <a:t>Low:</a:t>
            </a:r>
            <a:endParaRPr sz="3600" b="1" i="0" u="none" strike="noStrike" cap="none" dirty="0">
              <a:solidFill>
                <a:schemeClr val="dk1"/>
              </a:solidFill>
              <a:latin typeface="Arial"/>
              <a:ea typeface="Arial"/>
              <a:cs typeface="Arial"/>
              <a:sym typeface="Arial"/>
            </a:endParaRPr>
          </a:p>
          <a:p>
            <a:pPr marL="1371600" marR="0" lvl="0" indent="-361950" algn="l" rtl="0">
              <a:lnSpc>
                <a:spcPct val="100000"/>
              </a:lnSpc>
              <a:spcBef>
                <a:spcPts val="0"/>
              </a:spcBef>
              <a:spcAft>
                <a:spcPts val="0"/>
              </a:spcAft>
              <a:buClr>
                <a:schemeClr val="dk1"/>
              </a:buClr>
              <a:buSzPts val="2100"/>
              <a:buFont typeface="Arial"/>
              <a:buChar char="●"/>
            </a:pPr>
            <a:r>
              <a:rPr lang="en-US" sz="2100" b="0" i="0" u="none" strike="noStrike" cap="none" dirty="0">
                <a:solidFill>
                  <a:schemeClr val="dk1"/>
                </a:solidFill>
                <a:latin typeface="Arial"/>
                <a:ea typeface="Arial"/>
                <a:cs typeface="Arial"/>
                <a:sym typeface="Arial"/>
              </a:rPr>
              <a:t>Confidence</a:t>
            </a:r>
            <a:endParaRPr sz="2100" b="0" i="0" u="none" strike="noStrike" cap="none" dirty="0">
              <a:solidFill>
                <a:schemeClr val="dk1"/>
              </a:solidFill>
              <a:latin typeface="Arial"/>
              <a:ea typeface="Arial"/>
              <a:cs typeface="Arial"/>
              <a:sym typeface="Arial"/>
            </a:endParaRPr>
          </a:p>
          <a:p>
            <a:pPr marL="1371600" marR="0" lvl="0" indent="-361950" algn="l" rtl="0">
              <a:lnSpc>
                <a:spcPct val="100000"/>
              </a:lnSpc>
              <a:spcBef>
                <a:spcPts val="0"/>
              </a:spcBef>
              <a:spcAft>
                <a:spcPts val="0"/>
              </a:spcAft>
              <a:buClr>
                <a:schemeClr val="dk1"/>
              </a:buClr>
              <a:buSzPts val="2100"/>
              <a:buFont typeface="Arial"/>
              <a:buChar char="●"/>
            </a:pPr>
            <a:r>
              <a:rPr lang="en-US" sz="2100" b="0" i="0" u="none" strike="noStrike" cap="none" dirty="0">
                <a:solidFill>
                  <a:schemeClr val="dk1"/>
                </a:solidFill>
                <a:latin typeface="Arial"/>
                <a:ea typeface="Arial"/>
                <a:cs typeface="Arial"/>
                <a:sym typeface="Arial"/>
              </a:rPr>
              <a:t>Job Satisfaction</a:t>
            </a:r>
            <a:endParaRPr sz="2100" b="0" i="0" u="none" strike="noStrike" cap="none" dirty="0">
              <a:solidFill>
                <a:schemeClr val="dk1"/>
              </a:solidFill>
              <a:latin typeface="Arial"/>
              <a:ea typeface="Arial"/>
              <a:cs typeface="Arial"/>
              <a:sym typeface="Arial"/>
            </a:endParaRPr>
          </a:p>
          <a:p>
            <a:pPr marL="1371600" marR="0" lvl="0" indent="-361950" algn="l" rtl="0">
              <a:lnSpc>
                <a:spcPct val="100000"/>
              </a:lnSpc>
              <a:spcBef>
                <a:spcPts val="0"/>
              </a:spcBef>
              <a:spcAft>
                <a:spcPts val="0"/>
              </a:spcAft>
              <a:buClr>
                <a:schemeClr val="dk1"/>
              </a:buClr>
              <a:buSzPts val="2100"/>
              <a:buFont typeface="Arial"/>
              <a:buChar char="●"/>
            </a:pPr>
            <a:r>
              <a:rPr lang="en-US" sz="2100" b="0" i="0" u="none" strike="noStrike" cap="none" dirty="0">
                <a:solidFill>
                  <a:schemeClr val="dk1"/>
                </a:solidFill>
                <a:latin typeface="Arial"/>
                <a:ea typeface="Arial"/>
                <a:cs typeface="Arial"/>
                <a:sym typeface="Arial"/>
              </a:rPr>
              <a:t>Scientific Productivity</a:t>
            </a:r>
            <a:endParaRPr sz="2100" b="0" i="0" u="none" strike="noStrike" cap="none" dirty="0">
              <a:solidFill>
                <a:schemeClr val="dk1"/>
              </a:solidFill>
              <a:latin typeface="Arial"/>
              <a:ea typeface="Arial"/>
              <a:cs typeface="Arial"/>
              <a:sym typeface="Arial"/>
            </a:endParaRPr>
          </a:p>
          <a:p>
            <a:pPr marL="1371600" marR="0" lvl="0" indent="-361950" algn="l" rtl="0">
              <a:lnSpc>
                <a:spcPct val="100000"/>
              </a:lnSpc>
              <a:spcBef>
                <a:spcPts val="0"/>
              </a:spcBef>
              <a:spcAft>
                <a:spcPts val="0"/>
              </a:spcAft>
              <a:buClr>
                <a:schemeClr val="dk1"/>
              </a:buClr>
              <a:buSzPts val="2100"/>
              <a:buFont typeface="Arial"/>
              <a:buChar char="●"/>
            </a:pPr>
            <a:r>
              <a:rPr lang="en-US" sz="2100" b="0" i="0" u="none" strike="noStrike" cap="none" dirty="0">
                <a:solidFill>
                  <a:schemeClr val="dk1"/>
                </a:solidFill>
                <a:latin typeface="Arial"/>
                <a:ea typeface="Arial"/>
                <a:cs typeface="Arial"/>
                <a:sym typeface="Arial"/>
              </a:rPr>
              <a:t>Sense of Safety</a:t>
            </a:r>
            <a:endParaRPr sz="2100" b="0" i="0" u="none" strike="noStrike" cap="none" dirty="0">
              <a:solidFill>
                <a:schemeClr val="dk1"/>
              </a:solidFill>
              <a:latin typeface="Arial"/>
              <a:ea typeface="Arial"/>
              <a:cs typeface="Arial"/>
              <a:sym typeface="Arial"/>
            </a:endParaRPr>
          </a:p>
          <a:p>
            <a:pPr marL="1371600" marR="0" lvl="0" indent="-361950" algn="l" rtl="0">
              <a:lnSpc>
                <a:spcPct val="100000"/>
              </a:lnSpc>
              <a:spcBef>
                <a:spcPts val="0"/>
              </a:spcBef>
              <a:spcAft>
                <a:spcPts val="0"/>
              </a:spcAft>
              <a:buClr>
                <a:schemeClr val="dk1"/>
              </a:buClr>
              <a:buSzPts val="2100"/>
              <a:buFont typeface="Arial"/>
              <a:buChar char="●"/>
            </a:pPr>
            <a:r>
              <a:rPr lang="en-US" sz="2100" b="0" i="0" u="none" strike="noStrike" cap="none" dirty="0">
                <a:solidFill>
                  <a:schemeClr val="dk1"/>
                </a:solidFill>
                <a:latin typeface="Arial"/>
                <a:ea typeface="Arial"/>
                <a:cs typeface="Arial"/>
                <a:sym typeface="Arial"/>
              </a:rPr>
              <a:t>Job Performance</a:t>
            </a:r>
            <a:endParaRPr sz="2100" b="0" i="0" u="none" strike="noStrike" cap="none" dirty="0">
              <a:solidFill>
                <a:schemeClr val="dk1"/>
              </a:solidFill>
              <a:latin typeface="Arial"/>
              <a:ea typeface="Arial"/>
              <a:cs typeface="Arial"/>
              <a:sym typeface="Arial"/>
            </a:endParaRPr>
          </a:p>
        </p:txBody>
      </p:sp>
      <p:sp>
        <p:nvSpPr>
          <p:cNvPr id="487" name="Google Shape;487;p32"/>
          <p:cNvSpPr txBox="1"/>
          <p:nvPr/>
        </p:nvSpPr>
        <p:spPr>
          <a:xfrm>
            <a:off x="5004100" y="3707547"/>
            <a:ext cx="6987000" cy="2678100"/>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dk1"/>
                </a:solidFill>
                <a:latin typeface="Arial"/>
                <a:ea typeface="Arial"/>
                <a:cs typeface="Arial"/>
                <a:sym typeface="Arial"/>
              </a:rPr>
              <a:t>High:</a:t>
            </a:r>
            <a:endParaRPr sz="3600" b="1" i="0" u="none" strike="noStrike" cap="none" dirty="0">
              <a:solidFill>
                <a:schemeClr val="dk1"/>
              </a:solidFill>
              <a:latin typeface="Arial"/>
              <a:ea typeface="Arial"/>
              <a:cs typeface="Arial"/>
              <a:sym typeface="Arial"/>
            </a:endParaRPr>
          </a:p>
          <a:p>
            <a:pPr marL="1371600" marR="0" lvl="0" indent="-361950" algn="l" rtl="0">
              <a:lnSpc>
                <a:spcPct val="100000"/>
              </a:lnSpc>
              <a:spcBef>
                <a:spcPts val="0"/>
              </a:spcBef>
              <a:spcAft>
                <a:spcPts val="0"/>
              </a:spcAft>
              <a:buClr>
                <a:schemeClr val="dk1"/>
              </a:buClr>
              <a:buSzPts val="2100"/>
              <a:buFont typeface="Arial"/>
              <a:buChar char="●"/>
            </a:pPr>
            <a:r>
              <a:rPr lang="en-US" sz="2100" b="0" i="0" u="none" strike="noStrike" cap="none" dirty="0">
                <a:solidFill>
                  <a:schemeClr val="dk1"/>
                </a:solidFill>
                <a:latin typeface="Arial"/>
                <a:ea typeface="Arial"/>
                <a:cs typeface="Arial"/>
                <a:sym typeface="Arial"/>
              </a:rPr>
              <a:t>Rates of Depression &amp; Suicide</a:t>
            </a:r>
            <a:endParaRPr sz="2100" b="0" i="0" u="none" strike="noStrike" cap="none" dirty="0">
              <a:solidFill>
                <a:schemeClr val="dk1"/>
              </a:solidFill>
              <a:latin typeface="Arial"/>
              <a:ea typeface="Arial"/>
              <a:cs typeface="Arial"/>
              <a:sym typeface="Arial"/>
            </a:endParaRPr>
          </a:p>
          <a:p>
            <a:pPr marL="1371600" marR="0" lvl="0" indent="-361950" algn="l" rtl="0">
              <a:lnSpc>
                <a:spcPct val="100000"/>
              </a:lnSpc>
              <a:spcBef>
                <a:spcPts val="0"/>
              </a:spcBef>
              <a:spcAft>
                <a:spcPts val="0"/>
              </a:spcAft>
              <a:buClr>
                <a:schemeClr val="dk1"/>
              </a:buClr>
              <a:buSzPts val="2100"/>
              <a:buFont typeface="Arial"/>
              <a:buChar char="●"/>
            </a:pPr>
            <a:r>
              <a:rPr lang="en-US" sz="2100" b="0" i="0" u="none" strike="noStrike" cap="none" dirty="0">
                <a:solidFill>
                  <a:schemeClr val="dk1"/>
                </a:solidFill>
                <a:latin typeface="Arial"/>
                <a:ea typeface="Arial"/>
                <a:cs typeface="Arial"/>
                <a:sym typeface="Arial"/>
              </a:rPr>
              <a:t>Anxiety &amp; Post-traumatic Stress</a:t>
            </a:r>
            <a:endParaRPr sz="2100" b="0" i="0" u="none" strike="noStrike" cap="none" dirty="0">
              <a:solidFill>
                <a:schemeClr val="dk1"/>
              </a:solidFill>
              <a:latin typeface="Arial"/>
              <a:ea typeface="Arial"/>
              <a:cs typeface="Arial"/>
              <a:sym typeface="Arial"/>
            </a:endParaRPr>
          </a:p>
          <a:p>
            <a:pPr marL="1371600" marR="0" lvl="0" indent="-361950" algn="l" rtl="0">
              <a:lnSpc>
                <a:spcPct val="100000"/>
              </a:lnSpc>
              <a:spcBef>
                <a:spcPts val="0"/>
              </a:spcBef>
              <a:spcAft>
                <a:spcPts val="0"/>
              </a:spcAft>
              <a:buClr>
                <a:schemeClr val="dk1"/>
              </a:buClr>
              <a:buSzPts val="2100"/>
              <a:buFont typeface="Arial"/>
              <a:buChar char="●"/>
            </a:pPr>
            <a:r>
              <a:rPr lang="en-US" sz="2100" b="0" i="0" u="none" strike="noStrike" cap="none" dirty="0">
                <a:solidFill>
                  <a:schemeClr val="dk1"/>
                </a:solidFill>
                <a:latin typeface="Arial"/>
                <a:ea typeface="Arial"/>
                <a:cs typeface="Arial"/>
                <a:sym typeface="Arial"/>
              </a:rPr>
              <a:t>Organizational Costs</a:t>
            </a:r>
            <a:endParaRPr sz="2100" b="0" i="0" u="none" strike="noStrike" cap="none" dirty="0">
              <a:solidFill>
                <a:schemeClr val="dk1"/>
              </a:solidFill>
              <a:latin typeface="Arial"/>
              <a:ea typeface="Arial"/>
              <a:cs typeface="Arial"/>
              <a:sym typeface="Arial"/>
            </a:endParaRPr>
          </a:p>
          <a:p>
            <a:pPr marL="1371600" marR="0" lvl="0" indent="-361950" algn="l" rtl="0">
              <a:lnSpc>
                <a:spcPct val="100000"/>
              </a:lnSpc>
              <a:spcBef>
                <a:spcPts val="0"/>
              </a:spcBef>
              <a:spcAft>
                <a:spcPts val="0"/>
              </a:spcAft>
              <a:buClr>
                <a:schemeClr val="dk1"/>
              </a:buClr>
              <a:buSzPts val="2100"/>
              <a:buFont typeface="Arial"/>
              <a:buChar char="●"/>
            </a:pPr>
            <a:r>
              <a:rPr lang="en-US" sz="2100" b="0" i="0" u="none" strike="noStrike" cap="none" dirty="0">
                <a:solidFill>
                  <a:schemeClr val="dk1"/>
                </a:solidFill>
                <a:latin typeface="Arial"/>
                <a:ea typeface="Arial"/>
                <a:cs typeface="Arial"/>
                <a:sym typeface="Arial"/>
              </a:rPr>
              <a:t>Job Burnout</a:t>
            </a:r>
            <a:endParaRPr sz="2100" b="0" i="0" u="none" strike="noStrike" cap="none" dirty="0">
              <a:solidFill>
                <a:schemeClr val="dk1"/>
              </a:solidFill>
              <a:latin typeface="Arial"/>
              <a:ea typeface="Arial"/>
              <a:cs typeface="Arial"/>
              <a:sym typeface="Arial"/>
            </a:endParaRPr>
          </a:p>
          <a:p>
            <a:pPr marL="1371600" marR="0" lvl="0" indent="-361950" algn="l" rtl="0">
              <a:lnSpc>
                <a:spcPct val="100000"/>
              </a:lnSpc>
              <a:spcBef>
                <a:spcPts val="0"/>
              </a:spcBef>
              <a:spcAft>
                <a:spcPts val="0"/>
              </a:spcAft>
              <a:buClr>
                <a:schemeClr val="dk1"/>
              </a:buClr>
              <a:buSzPts val="2100"/>
              <a:buFont typeface="Arial"/>
              <a:buChar char="●"/>
            </a:pPr>
            <a:r>
              <a:rPr lang="en-US" sz="2100" b="0" i="0" u="none" strike="noStrike" cap="none" dirty="0">
                <a:solidFill>
                  <a:schemeClr val="dk1"/>
                </a:solidFill>
                <a:latin typeface="Arial"/>
                <a:ea typeface="Arial"/>
                <a:cs typeface="Arial"/>
                <a:sym typeface="Arial"/>
              </a:rPr>
              <a:t>Sense of Imposter Syndrome</a:t>
            </a:r>
            <a:endParaRPr sz="2100" b="0" i="0" u="none" strike="noStrike" cap="none" dirty="0">
              <a:solidFill>
                <a:schemeClr val="dk1"/>
              </a:solidFill>
              <a:latin typeface="Arial"/>
              <a:ea typeface="Arial"/>
              <a:cs typeface="Arial"/>
              <a:sym typeface="Arial"/>
            </a:endParaRPr>
          </a:p>
          <a:p>
            <a:pPr marL="1371600" marR="0" lvl="0" indent="-361950" algn="l" rtl="0">
              <a:lnSpc>
                <a:spcPct val="100000"/>
              </a:lnSpc>
              <a:spcBef>
                <a:spcPts val="0"/>
              </a:spcBef>
              <a:spcAft>
                <a:spcPts val="0"/>
              </a:spcAft>
              <a:buClr>
                <a:schemeClr val="dk1"/>
              </a:buClr>
              <a:buSzPts val="2100"/>
              <a:buFont typeface="Arial"/>
              <a:buChar char="●"/>
            </a:pPr>
            <a:r>
              <a:rPr lang="en-US" sz="2100" b="0" i="0" u="none" strike="noStrike" cap="none" dirty="0">
                <a:solidFill>
                  <a:schemeClr val="dk1"/>
                </a:solidFill>
                <a:latin typeface="Arial"/>
                <a:ea typeface="Arial"/>
                <a:cs typeface="Arial"/>
                <a:sym typeface="Arial"/>
              </a:rPr>
              <a:t>Sense of Isolation</a:t>
            </a:r>
            <a:endParaRPr sz="2100" b="0" i="0" u="none" strike="noStrike" cap="none" dirty="0">
              <a:solidFill>
                <a:schemeClr val="dk1"/>
              </a:solidFill>
              <a:latin typeface="Arial"/>
              <a:ea typeface="Arial"/>
              <a:cs typeface="Arial"/>
              <a:sym typeface="Arial"/>
            </a:endParaRPr>
          </a:p>
        </p:txBody>
      </p:sp>
      <p:pic>
        <p:nvPicPr>
          <p:cNvPr id="488" name="Google Shape;488;p32"/>
          <p:cNvPicPr preferRelativeResize="0"/>
          <p:nvPr/>
        </p:nvPicPr>
        <p:blipFill rotWithShape="1">
          <a:blip r:embed="rId3">
            <a:alphaModFix/>
          </a:blip>
          <a:srcRect/>
          <a:stretch/>
        </p:blipFill>
        <p:spPr>
          <a:xfrm>
            <a:off x="249600" y="2427488"/>
            <a:ext cx="4286250" cy="36671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93"/>
        <p:cNvGrpSpPr/>
        <p:nvPr/>
      </p:nvGrpSpPr>
      <p:grpSpPr>
        <a:xfrm>
          <a:off x="0" y="0"/>
          <a:ext cx="0" cy="0"/>
          <a:chOff x="0" y="0"/>
          <a:chExt cx="0" cy="0"/>
        </a:xfrm>
      </p:grpSpPr>
      <p:pic>
        <p:nvPicPr>
          <p:cNvPr id="495" name="Google Shape;495;p31" title="How NIH plans to fight the sexual harassment that could drive women away from science"/>
          <p:cNvPicPr preferRelativeResize="0"/>
          <p:nvPr/>
        </p:nvPicPr>
        <p:blipFill rotWithShape="1">
          <a:blip r:embed="rId3"/>
          <a:srcRect l="2177" r="15180"/>
          <a:stretch/>
        </p:blipFill>
        <p:spPr>
          <a:xfrm>
            <a:off x="16" y="10"/>
            <a:ext cx="7556889" cy="6857990"/>
          </a:xfrm>
          <a:prstGeom prst="rect">
            <a:avLst/>
          </a:prstGeom>
          <a:noFill/>
        </p:spPr>
      </p:pic>
      <p:sp>
        <p:nvSpPr>
          <p:cNvPr id="494" name="Google Shape;494;p31"/>
          <p:cNvSpPr txBox="1">
            <a:spLocks noGrp="1"/>
          </p:cNvSpPr>
          <p:nvPr>
            <p:ph type="title"/>
          </p:nvPr>
        </p:nvSpPr>
        <p:spPr>
          <a:xfrm>
            <a:off x="8096885" y="640080"/>
            <a:ext cx="3659246" cy="2926080"/>
          </a:xfrm>
          <a:prstGeom prst="rect">
            <a:avLst/>
          </a:prstGeom>
        </p:spPr>
        <p:txBody>
          <a:bodyPr spcFirstLastPara="1" vert="horz" lIns="91440" tIns="45720" rIns="91440" bIns="45720" rtlCol="0" anchor="b" anchorCtr="0">
            <a:normAutofit/>
          </a:bodyPr>
          <a:lstStyle/>
          <a:p>
            <a:pPr marL="0" lvl="0" indent="0">
              <a:spcAft>
                <a:spcPts val="0"/>
              </a:spcAft>
              <a:buClr>
                <a:srgbClr val="0070C0"/>
              </a:buClr>
              <a:buSzPts val="4800"/>
            </a:pPr>
            <a:r>
              <a:rPr lang="en-US" sz="4400" u="sng">
                <a:solidFill>
                  <a:srgbClr val="FFFFFF"/>
                </a:solidFill>
                <a:hlinkClick r:id="rId4"/>
              </a:rPr>
              <a:t>Impact of Sexual Harassment</a:t>
            </a:r>
            <a:endParaRPr lang="en-US" sz="4400">
              <a:solidFill>
                <a:srgbClr val="FFFF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00"/>
        <p:cNvGrpSpPr/>
        <p:nvPr/>
      </p:nvGrpSpPr>
      <p:grpSpPr>
        <a:xfrm>
          <a:off x="0" y="0"/>
          <a:ext cx="0" cy="0"/>
          <a:chOff x="0" y="0"/>
          <a:chExt cx="0" cy="0"/>
        </a:xfrm>
      </p:grpSpPr>
      <p:sp>
        <p:nvSpPr>
          <p:cNvPr id="501" name="Google Shape;501;p26"/>
          <p:cNvSpPr txBox="1">
            <a:spLocks noGrp="1"/>
          </p:cNvSpPr>
          <p:nvPr>
            <p:ph type="title"/>
          </p:nvPr>
        </p:nvSpPr>
        <p:spPr>
          <a:xfrm>
            <a:off x="7859485" y="634946"/>
            <a:ext cx="3690257" cy="1450757"/>
          </a:xfrm>
          <a:prstGeom prst="rect">
            <a:avLst/>
          </a:prstGeom>
        </p:spPr>
        <p:txBody>
          <a:bodyPr spcFirstLastPara="1" lIns="91425" tIns="45700" rIns="91425" bIns="45700" anchorCtr="0">
            <a:normAutofit/>
          </a:bodyPr>
          <a:lstStyle/>
          <a:p>
            <a:pPr marL="0" lvl="0" indent="0" rtl="0">
              <a:spcBef>
                <a:spcPts val="0"/>
              </a:spcBef>
              <a:spcAft>
                <a:spcPts val="0"/>
              </a:spcAft>
              <a:buSzPts val="1900"/>
              <a:buNone/>
            </a:pPr>
            <a:br>
              <a:rPr lang="en-US" b="1" dirty="0"/>
            </a:br>
            <a:r>
              <a:rPr lang="en-US" b="1" dirty="0"/>
              <a:t>Sexual Assault</a:t>
            </a:r>
            <a:endParaRPr lang="en-US"/>
          </a:p>
        </p:txBody>
      </p:sp>
      <p:grpSp>
        <p:nvGrpSpPr>
          <p:cNvPr id="502" name="Google Shape;502;p26"/>
          <p:cNvGrpSpPr/>
          <p:nvPr/>
        </p:nvGrpSpPr>
        <p:grpSpPr>
          <a:xfrm>
            <a:off x="633999" y="1064757"/>
            <a:ext cx="6909801" cy="4465052"/>
            <a:chOff x="0" y="46692"/>
            <a:chExt cx="7728267" cy="4993939"/>
          </a:xfrm>
        </p:grpSpPr>
        <p:sp>
          <p:nvSpPr>
            <p:cNvPr id="503" name="Google Shape;503;p26"/>
            <p:cNvSpPr/>
            <p:nvPr/>
          </p:nvSpPr>
          <p:spPr>
            <a:xfrm>
              <a:off x="0" y="46692"/>
              <a:ext cx="7728267" cy="1620486"/>
            </a:xfrm>
            <a:prstGeom prst="roundRect">
              <a:avLst>
                <a:gd name="adj" fmla="val 16667"/>
              </a:avLst>
            </a:prstGeom>
            <a:solidFill>
              <a:srgbClr val="FF0000"/>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26"/>
            <p:cNvSpPr txBox="1"/>
            <p:nvPr/>
          </p:nvSpPr>
          <p:spPr>
            <a:xfrm>
              <a:off x="79106" y="125798"/>
              <a:ext cx="7570055" cy="1462274"/>
            </a:xfrm>
            <a:prstGeom prst="rect">
              <a:avLst/>
            </a:prstGeom>
            <a:noFill/>
            <a:ln>
              <a:noFill/>
            </a:ln>
          </p:spPr>
          <p:txBody>
            <a:bodyPr spcFirstLastPara="1" wrap="square" lIns="87625" tIns="87625" rIns="87625" bIns="87625" anchor="ctr" anchorCtr="0">
              <a:noAutofit/>
            </a:bodyPr>
            <a:lstStyle/>
            <a:p>
              <a:pPr defTabSz="425196">
                <a:lnSpc>
                  <a:spcPct val="90000"/>
                </a:lnSpc>
                <a:spcAft>
                  <a:spcPts val="600"/>
                </a:spcAft>
                <a:buClr>
                  <a:srgbClr val="000000"/>
                </a:buClr>
                <a:buSzPts val="2300"/>
              </a:pPr>
              <a:r>
                <a:rPr lang="en-US" sz="1953" kern="1200">
                  <a:solidFill>
                    <a:schemeClr val="lt1"/>
                  </a:solidFill>
                  <a:latin typeface="Arial"/>
                  <a:ea typeface="+mn-ea"/>
                  <a:cs typeface="Arial"/>
                  <a:sym typeface="Arial"/>
                </a:rPr>
                <a:t>“When I went public with being raped by a swimmer, multiple </a:t>
              </a:r>
              <a:r>
                <a:rPr lang="en-US" sz="1953" b="1" kern="1200">
                  <a:solidFill>
                    <a:schemeClr val="lt1"/>
                  </a:solidFill>
                  <a:latin typeface="Arial"/>
                  <a:ea typeface="+mn-ea"/>
                  <a:cs typeface="Arial"/>
                  <a:sym typeface="Arial"/>
                </a:rPr>
                <a:t>people told me I deserved it </a:t>
              </a:r>
              <a:r>
                <a:rPr lang="en-US" sz="1953" kern="1200">
                  <a:solidFill>
                    <a:schemeClr val="lt1"/>
                  </a:solidFill>
                  <a:latin typeface="Arial"/>
                  <a:ea typeface="+mn-ea"/>
                  <a:cs typeface="Arial"/>
                  <a:sym typeface="Arial"/>
                </a:rPr>
                <a:t>including a member of a sorority that has Domestic Violence as their philanthropy.”</a:t>
              </a:r>
              <a:endParaRPr sz="2100" b="0" i="0" u="none" strike="noStrike" cap="none">
                <a:solidFill>
                  <a:srgbClr val="000000"/>
                </a:solidFill>
                <a:latin typeface="Arial"/>
                <a:ea typeface="Arial"/>
                <a:cs typeface="Arial"/>
                <a:sym typeface="Arial"/>
              </a:endParaRPr>
            </a:p>
          </p:txBody>
        </p:sp>
        <p:sp>
          <p:nvSpPr>
            <p:cNvPr id="505" name="Google Shape;505;p26"/>
            <p:cNvSpPr/>
            <p:nvPr/>
          </p:nvSpPr>
          <p:spPr>
            <a:xfrm>
              <a:off x="0" y="1733418"/>
              <a:ext cx="7728267" cy="1620486"/>
            </a:xfrm>
            <a:prstGeom prst="roundRect">
              <a:avLst>
                <a:gd name="adj" fmla="val 16667"/>
              </a:avLst>
            </a:prstGeom>
            <a:solidFill>
              <a:srgbClr val="7030A0"/>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26"/>
            <p:cNvSpPr txBox="1"/>
            <p:nvPr/>
          </p:nvSpPr>
          <p:spPr>
            <a:xfrm>
              <a:off x="79106" y="1812524"/>
              <a:ext cx="7570055" cy="1462274"/>
            </a:xfrm>
            <a:prstGeom prst="rect">
              <a:avLst/>
            </a:prstGeom>
            <a:noFill/>
            <a:ln>
              <a:noFill/>
            </a:ln>
          </p:spPr>
          <p:txBody>
            <a:bodyPr spcFirstLastPara="1" wrap="square" lIns="87625" tIns="87625" rIns="87625" bIns="87625" anchor="ctr" anchorCtr="0">
              <a:noAutofit/>
            </a:bodyPr>
            <a:lstStyle/>
            <a:p>
              <a:pPr defTabSz="425196">
                <a:lnSpc>
                  <a:spcPct val="90000"/>
                </a:lnSpc>
                <a:spcAft>
                  <a:spcPts val="600"/>
                </a:spcAft>
                <a:buClr>
                  <a:srgbClr val="000000"/>
                </a:buClr>
                <a:buSzPts val="2300"/>
              </a:pPr>
              <a:r>
                <a:rPr lang="en-US" sz="1953" kern="1200">
                  <a:solidFill>
                    <a:schemeClr val="lt1"/>
                  </a:solidFill>
                  <a:latin typeface="Arial"/>
                  <a:ea typeface="+mn-ea"/>
                  <a:cs typeface="Arial"/>
                  <a:sym typeface="Arial"/>
                </a:rPr>
                <a:t>“I had multiple Women of Color tell me they </a:t>
              </a:r>
              <a:r>
                <a:rPr lang="en-US" sz="1953" b="1" kern="1200">
                  <a:solidFill>
                    <a:schemeClr val="lt1"/>
                  </a:solidFill>
                  <a:latin typeface="Arial"/>
                  <a:ea typeface="+mn-ea"/>
                  <a:cs typeface="Arial"/>
                  <a:sym typeface="Arial"/>
                </a:rPr>
                <a:t>never reported their assaults for fear of not being believed</a:t>
              </a:r>
              <a:r>
                <a:rPr lang="en-US" sz="1953" kern="1200">
                  <a:solidFill>
                    <a:schemeClr val="lt1"/>
                  </a:solidFill>
                  <a:latin typeface="Arial"/>
                  <a:ea typeface="+mn-ea"/>
                  <a:cs typeface="Arial"/>
                  <a:sym typeface="Arial"/>
                </a:rPr>
                <a:t>. Who am I to tell them differently when all of my white privilege didn’t protect me from my university?”</a:t>
              </a:r>
              <a:endParaRPr sz="2100" b="0" i="0" u="none" strike="noStrike" cap="none">
                <a:solidFill>
                  <a:srgbClr val="000000"/>
                </a:solidFill>
                <a:latin typeface="Arial"/>
                <a:ea typeface="Arial"/>
                <a:cs typeface="Arial"/>
                <a:sym typeface="Arial"/>
              </a:endParaRPr>
            </a:p>
          </p:txBody>
        </p:sp>
        <p:sp>
          <p:nvSpPr>
            <p:cNvPr id="507" name="Google Shape;507;p26"/>
            <p:cNvSpPr/>
            <p:nvPr/>
          </p:nvSpPr>
          <p:spPr>
            <a:xfrm>
              <a:off x="0" y="3420145"/>
              <a:ext cx="7728267" cy="1620486"/>
            </a:xfrm>
            <a:prstGeom prst="roundRect">
              <a:avLst>
                <a:gd name="adj" fmla="val 16667"/>
              </a:avLst>
            </a:prstGeom>
            <a:solidFill>
              <a:srgbClr val="00B050"/>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26"/>
            <p:cNvSpPr txBox="1"/>
            <p:nvPr/>
          </p:nvSpPr>
          <p:spPr>
            <a:xfrm>
              <a:off x="79106" y="3499251"/>
              <a:ext cx="7570055" cy="1462274"/>
            </a:xfrm>
            <a:prstGeom prst="rect">
              <a:avLst/>
            </a:prstGeom>
            <a:noFill/>
            <a:ln>
              <a:noFill/>
            </a:ln>
          </p:spPr>
          <p:txBody>
            <a:bodyPr spcFirstLastPara="1" wrap="square" lIns="87625" tIns="87625" rIns="87625" bIns="87625" anchor="ctr" anchorCtr="0">
              <a:noAutofit/>
            </a:bodyPr>
            <a:lstStyle/>
            <a:p>
              <a:pPr defTabSz="425196">
                <a:lnSpc>
                  <a:spcPct val="90000"/>
                </a:lnSpc>
                <a:spcAft>
                  <a:spcPts val="600"/>
                </a:spcAft>
                <a:buClr>
                  <a:srgbClr val="000000"/>
                </a:buClr>
                <a:buSzPts val="2300"/>
              </a:pPr>
              <a:r>
                <a:rPr lang="en-US" sz="1953" kern="1200">
                  <a:solidFill>
                    <a:schemeClr val="lt1"/>
                  </a:solidFill>
                  <a:latin typeface="Arial"/>
                  <a:ea typeface="+mn-ea"/>
                  <a:cs typeface="Arial"/>
                  <a:sym typeface="Arial"/>
                </a:rPr>
                <a:t>“I was sexually assaulted on campus my freshman year I told friends but never took it up with admin because </a:t>
              </a:r>
              <a:r>
                <a:rPr lang="en-US" sz="1953" b="1" kern="1200">
                  <a:solidFill>
                    <a:schemeClr val="lt1"/>
                  </a:solidFill>
                  <a:latin typeface="Arial"/>
                  <a:ea typeface="+mn-ea"/>
                  <a:cs typeface="Arial"/>
                  <a:sym typeface="Arial"/>
                </a:rPr>
                <a:t>I knew it’s my word against his</a:t>
              </a:r>
              <a:r>
                <a:rPr lang="en-US" sz="1953" kern="1200">
                  <a:solidFill>
                    <a:schemeClr val="lt1"/>
                  </a:solidFill>
                  <a:latin typeface="Arial"/>
                  <a:ea typeface="+mn-ea"/>
                  <a:cs typeface="Arial"/>
                  <a:sym typeface="Arial"/>
                </a:rPr>
                <a:t>.. especially after seeing everything that went down with girls assaulted by athletes” </a:t>
              </a:r>
              <a:endParaRPr sz="2100" b="0" i="0" u="none" strike="noStrike" cap="none">
                <a:solidFill>
                  <a:srgbClr val="000000"/>
                </a:solidFill>
                <a:latin typeface="Arial"/>
                <a:ea typeface="Arial"/>
                <a:cs typeface="Arial"/>
                <a:sym typeface="Aria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46"/>
          <p:cNvSpPr txBox="1">
            <a:spLocks noGrp="1"/>
          </p:cNvSpPr>
          <p:nvPr>
            <p:ph type="title" idx="4294967295"/>
          </p:nvPr>
        </p:nvSpPr>
        <p:spPr>
          <a:xfrm>
            <a:off x="0" y="2411413"/>
            <a:ext cx="12192000" cy="1139825"/>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4800"/>
              <a:buFont typeface="Trebuchet MS"/>
              <a:buNone/>
            </a:pPr>
            <a:r>
              <a:rPr lang="en-US" sz="6000" dirty="0">
                <a:solidFill>
                  <a:srgbClr val="212121"/>
                </a:solidFill>
              </a:rPr>
              <a:t>4. A Case Study</a:t>
            </a:r>
            <a:endParaRPr sz="6000" dirty="0">
              <a:solidFill>
                <a:srgbClr val="212121"/>
              </a:solidFill>
            </a:endParaRPr>
          </a:p>
        </p:txBody>
      </p:sp>
    </p:spTree>
    <p:extLst>
      <p:ext uri="{BB962C8B-B14F-4D97-AF65-F5344CB8AC3E}">
        <p14:creationId xmlns:p14="http://schemas.microsoft.com/office/powerpoint/2010/main" val="3570759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56"/>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5333"/>
              <a:buFont typeface="Arial"/>
              <a:buNone/>
            </a:pPr>
            <a:r>
              <a:rPr lang="en-US"/>
              <a:t>Case Study</a:t>
            </a:r>
            <a:br>
              <a:rPr lang="en-US"/>
            </a:br>
            <a:r>
              <a:rPr lang="en-US"/>
              <a:t>UBER according to a female engineer</a:t>
            </a:r>
            <a:endParaRPr/>
          </a:p>
        </p:txBody>
      </p:sp>
      <p:sp>
        <p:nvSpPr>
          <p:cNvPr id="690" name="Google Shape;690;p56"/>
          <p:cNvSpPr txBox="1">
            <a:spLocks noGrp="1"/>
          </p:cNvSpPr>
          <p:nvPr>
            <p:ph idx="1"/>
          </p:nvPr>
        </p:nvSpPr>
        <p:spPr>
          <a:xfrm>
            <a:off x="753106" y="1417321"/>
            <a:ext cx="10058400" cy="4023360"/>
          </a:xfrm>
          <a:prstGeom prst="rect">
            <a:avLst/>
          </a:prstGeom>
          <a:noFill/>
          <a:ln>
            <a:noFill/>
          </a:ln>
        </p:spPr>
        <p:txBody>
          <a:bodyPr spcFirstLastPara="1" wrap="square" lIns="0" tIns="45700" rIns="0" bIns="45700" anchor="t" anchorCtr="0">
            <a:noAutofit/>
          </a:bodyPr>
          <a:lstStyle/>
          <a:p>
            <a:pPr marL="457200" lvl="0" indent="-228600" algn="l" rtl="0">
              <a:lnSpc>
                <a:spcPct val="90000"/>
              </a:lnSpc>
              <a:spcBef>
                <a:spcPts val="1200"/>
              </a:spcBef>
              <a:spcAft>
                <a:spcPts val="0"/>
              </a:spcAft>
              <a:buSzPts val="1800"/>
              <a:buNone/>
            </a:pPr>
            <a:endParaRPr/>
          </a:p>
          <a:p>
            <a:pPr marL="457200" lvl="0" indent="-342900" algn="l" rtl="0">
              <a:lnSpc>
                <a:spcPct val="90000"/>
              </a:lnSpc>
              <a:spcBef>
                <a:spcPts val="1200"/>
              </a:spcBef>
              <a:spcAft>
                <a:spcPts val="0"/>
              </a:spcAft>
              <a:buSzPts val="1800"/>
              <a:buChar char=" "/>
            </a:pPr>
            <a:r>
              <a:rPr lang="en-US" sz="2400"/>
              <a:t>“On my </a:t>
            </a:r>
            <a:r>
              <a:rPr lang="en-US" sz="2400">
                <a:solidFill>
                  <a:srgbClr val="00B0F0"/>
                </a:solidFill>
              </a:rPr>
              <a:t>first official day </a:t>
            </a:r>
            <a:r>
              <a:rPr lang="en-US" sz="2400"/>
              <a:t>rotating on the team, my new manager sent me a string of messages over company chat. </a:t>
            </a:r>
            <a:r>
              <a:rPr lang="en-US" sz="2400">
                <a:solidFill>
                  <a:srgbClr val="FFC000"/>
                </a:solidFill>
              </a:rPr>
              <a:t>He was in an </a:t>
            </a:r>
            <a:r>
              <a:rPr lang="en-US" sz="2400">
                <a:solidFill>
                  <a:srgbClr val="00B050"/>
                </a:solidFill>
              </a:rPr>
              <a:t>open relationship</a:t>
            </a:r>
            <a:r>
              <a:rPr lang="en-US" sz="2400"/>
              <a:t>, he said, and his girlfriend was having an easy time finding new partners but he wasn't. He was trying to stay out of trouble at work, he said, but he couldn't help getting in trouble, because </a:t>
            </a:r>
            <a:r>
              <a:rPr lang="en-US" sz="2400">
                <a:solidFill>
                  <a:srgbClr val="FF0000"/>
                </a:solidFill>
              </a:rPr>
              <a:t>he was looking for women to have sex with</a:t>
            </a:r>
            <a:r>
              <a:rPr lang="en-US" sz="2400"/>
              <a:t>. It was clear that he was trying to get me to have sex with him, and it was so clearly out of line </a:t>
            </a:r>
            <a:r>
              <a:rPr lang="en-US" sz="2400">
                <a:solidFill>
                  <a:srgbClr val="00B050"/>
                </a:solidFill>
              </a:rPr>
              <a:t>that I immediately took screenshots</a:t>
            </a:r>
            <a:r>
              <a:rPr lang="en-US" sz="2400"/>
              <a:t> of these chat messages and reported him to HR.”</a:t>
            </a:r>
            <a:endParaRPr/>
          </a:p>
          <a:p>
            <a:pPr marL="457200" lvl="0" indent="-342900" algn="l" rtl="0">
              <a:lnSpc>
                <a:spcPct val="90000"/>
              </a:lnSpc>
              <a:spcBef>
                <a:spcPts val="1200"/>
              </a:spcBef>
              <a:spcAft>
                <a:spcPts val="0"/>
              </a:spcAft>
              <a:buSzPts val="1800"/>
              <a:buChar char=" "/>
            </a:pPr>
            <a:r>
              <a:rPr lang="en-US" sz="1000"/>
              <a:t>Source: </a:t>
            </a:r>
            <a:endParaRPr/>
          </a:p>
          <a:p>
            <a:pPr marL="457200" lvl="0" indent="-342900" algn="l" rtl="0">
              <a:lnSpc>
                <a:spcPct val="90000"/>
              </a:lnSpc>
              <a:spcBef>
                <a:spcPts val="1200"/>
              </a:spcBef>
              <a:spcAft>
                <a:spcPts val="0"/>
              </a:spcAft>
              <a:buSzPts val="1800"/>
              <a:buChar char=" "/>
            </a:pPr>
            <a:r>
              <a:rPr lang="en-US" sz="1000"/>
              <a:t>https://www.susanjfowler.com/blog/2017/2/19/reflecting-on-one-very-strange-year-at-uber</a:t>
            </a:r>
            <a:endParaRPr/>
          </a:p>
        </p:txBody>
      </p:sp>
    </p:spTree>
    <p:extLst>
      <p:ext uri="{BB962C8B-B14F-4D97-AF65-F5344CB8AC3E}">
        <p14:creationId xmlns:p14="http://schemas.microsoft.com/office/powerpoint/2010/main" val="254363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
          <p:cNvSpPr txBox="1">
            <a:spLocks noGrp="1"/>
          </p:cNvSpPr>
          <p:nvPr>
            <p:ph type="title" idx="4294967295"/>
          </p:nvPr>
        </p:nvSpPr>
        <p:spPr>
          <a:xfrm>
            <a:off x="0" y="2411413"/>
            <a:ext cx="12192000" cy="1139825"/>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4800"/>
              <a:buFont typeface="Trebuchet MS"/>
              <a:buNone/>
            </a:pPr>
            <a:r>
              <a:rPr lang="en-US" sz="6000" dirty="0">
                <a:solidFill>
                  <a:srgbClr val="212121"/>
                </a:solidFill>
              </a:rPr>
              <a:t>1. Concepts and Terminology</a:t>
            </a:r>
            <a:endParaRPr sz="6000" dirty="0">
              <a:solidFill>
                <a:srgbClr val="21212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57"/>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5333"/>
              <a:buFont typeface="Arial"/>
              <a:buNone/>
            </a:pPr>
            <a:r>
              <a:rPr lang="en-US"/>
              <a:t>Case Study </a:t>
            </a:r>
            <a:br>
              <a:rPr lang="en-US"/>
            </a:br>
            <a:r>
              <a:rPr lang="en-US"/>
              <a:t>UBER according to a female engineer</a:t>
            </a:r>
            <a:endParaRPr/>
          </a:p>
        </p:txBody>
      </p:sp>
      <p:sp>
        <p:nvSpPr>
          <p:cNvPr id="697" name="Google Shape;697;p57"/>
          <p:cNvSpPr txBox="1">
            <a:spLocks noGrp="1"/>
          </p:cNvSpPr>
          <p:nvPr>
            <p:ph idx="1"/>
          </p:nvPr>
        </p:nvSpPr>
        <p:spPr>
          <a:prstGeom prst="rect">
            <a:avLst/>
          </a:prstGeom>
          <a:noFill/>
          <a:ln>
            <a:noFill/>
          </a:ln>
        </p:spPr>
        <p:txBody>
          <a:bodyPr spcFirstLastPara="1" wrap="square" lIns="0" tIns="45700" rIns="0" bIns="45700" anchor="t" anchorCtr="0">
            <a:noAutofit/>
          </a:bodyPr>
          <a:lstStyle/>
          <a:p>
            <a:pPr marL="457200" lvl="0" indent="-228600" algn="l" rtl="0">
              <a:lnSpc>
                <a:spcPct val="90000"/>
              </a:lnSpc>
              <a:spcBef>
                <a:spcPts val="1200"/>
              </a:spcBef>
              <a:spcAft>
                <a:spcPts val="0"/>
              </a:spcAft>
              <a:buSzPts val="1800"/>
              <a:buNone/>
            </a:pPr>
            <a:endParaRPr/>
          </a:p>
          <a:p>
            <a:pPr marL="457200" lvl="0" indent="-342900" algn="l" rtl="0">
              <a:lnSpc>
                <a:spcPct val="90000"/>
              </a:lnSpc>
              <a:spcBef>
                <a:spcPts val="1200"/>
              </a:spcBef>
              <a:spcAft>
                <a:spcPts val="0"/>
              </a:spcAft>
              <a:buSzPts val="1800"/>
              <a:buChar char=" "/>
            </a:pPr>
            <a:r>
              <a:rPr lang="en-US" sz="2400"/>
              <a:t>“I expected that I would report him to HR, they would handle the situation appropriately, and then life would go on - unfortunately, things played out quite a bit differently. </a:t>
            </a:r>
            <a:r>
              <a:rPr lang="en-US" sz="2400">
                <a:solidFill>
                  <a:srgbClr val="FF0000"/>
                </a:solidFill>
              </a:rPr>
              <a:t>When I reported the situation, I was told by both HR and upper management that even though this was clearly sexual harassment and he was propositioning me, it was this man's first offense</a:t>
            </a:r>
            <a:r>
              <a:rPr lang="en-US" sz="2400"/>
              <a:t>, and that they wouldn't feel comfortable giving him anything other than a warning and a stern talking-to.”</a:t>
            </a:r>
            <a:endParaRPr/>
          </a:p>
          <a:p>
            <a:pPr marL="0" lvl="0" indent="0" algn="l" rtl="0">
              <a:lnSpc>
                <a:spcPct val="90000"/>
              </a:lnSpc>
              <a:spcBef>
                <a:spcPts val="1200"/>
              </a:spcBef>
              <a:spcAft>
                <a:spcPts val="0"/>
              </a:spcAft>
              <a:buSzPts val="1800"/>
              <a:buNone/>
            </a:pPr>
            <a:r>
              <a:rPr lang="en-US" sz="2400"/>
              <a:t> </a:t>
            </a:r>
            <a:r>
              <a:rPr lang="en-US" sz="1000"/>
              <a:t>Source:  https://www.susanjfowler.com/blog/2017/2/19/reflecting-on-one-very-strange-year-at-uber</a:t>
            </a:r>
            <a:endParaRPr/>
          </a:p>
        </p:txBody>
      </p:sp>
    </p:spTree>
    <p:extLst>
      <p:ext uri="{BB962C8B-B14F-4D97-AF65-F5344CB8AC3E}">
        <p14:creationId xmlns:p14="http://schemas.microsoft.com/office/powerpoint/2010/main" val="1922932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58"/>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5333"/>
              <a:buFont typeface="Arial"/>
              <a:buNone/>
            </a:pPr>
            <a:r>
              <a:rPr lang="en-US"/>
              <a:t>Case Study</a:t>
            </a:r>
            <a:br>
              <a:rPr lang="en-US"/>
            </a:br>
            <a:r>
              <a:rPr lang="en-US"/>
              <a:t>UBER according to a female engineer</a:t>
            </a:r>
            <a:endParaRPr/>
          </a:p>
        </p:txBody>
      </p:sp>
      <p:sp>
        <p:nvSpPr>
          <p:cNvPr id="704" name="Google Shape;704;p58"/>
          <p:cNvSpPr txBox="1">
            <a:spLocks noGrp="1"/>
          </p:cNvSpPr>
          <p:nvPr>
            <p:ph idx="1"/>
          </p:nvPr>
        </p:nvSpPr>
        <p:spPr>
          <a:prstGeom prst="rect">
            <a:avLst/>
          </a:prstGeom>
          <a:noFill/>
          <a:ln>
            <a:noFill/>
          </a:ln>
        </p:spPr>
        <p:txBody>
          <a:bodyPr spcFirstLastPara="1" wrap="square" lIns="0" tIns="45700" rIns="0" bIns="45700" anchor="t" anchorCtr="0">
            <a:noAutofit/>
          </a:bodyPr>
          <a:lstStyle/>
          <a:p>
            <a:pPr marL="457200" lvl="0" indent="-228600" algn="l" rtl="0">
              <a:lnSpc>
                <a:spcPct val="90000"/>
              </a:lnSpc>
              <a:spcBef>
                <a:spcPts val="1200"/>
              </a:spcBef>
              <a:spcAft>
                <a:spcPts val="0"/>
              </a:spcAft>
              <a:buSzPts val="1800"/>
              <a:buNone/>
            </a:pPr>
            <a:endParaRPr/>
          </a:p>
          <a:p>
            <a:pPr marL="457200" lvl="0" indent="-342900" algn="l" rtl="0">
              <a:lnSpc>
                <a:spcPct val="90000"/>
              </a:lnSpc>
              <a:spcBef>
                <a:spcPts val="1200"/>
              </a:spcBef>
              <a:spcAft>
                <a:spcPts val="0"/>
              </a:spcAft>
              <a:buSzPts val="1800"/>
              <a:buChar char=" "/>
            </a:pPr>
            <a:r>
              <a:rPr lang="en-US" sz="2400"/>
              <a:t>“I was then told that I had to make a choice: (i) I could either go </a:t>
            </a:r>
            <a:r>
              <a:rPr lang="en-US" sz="2400">
                <a:solidFill>
                  <a:srgbClr val="FF0000"/>
                </a:solidFill>
              </a:rPr>
              <a:t>and find another team</a:t>
            </a:r>
            <a:r>
              <a:rPr lang="en-US" sz="2400"/>
              <a:t> and then never have to interact with this man again, or (ii) I could stay on the team, but I would have to understand that he would </a:t>
            </a:r>
            <a:r>
              <a:rPr lang="en-US" sz="2400">
                <a:solidFill>
                  <a:srgbClr val="00B0F0"/>
                </a:solidFill>
              </a:rPr>
              <a:t>most likely give me a poor performance review </a:t>
            </a:r>
            <a:r>
              <a:rPr lang="en-US" sz="2400"/>
              <a:t>when review time came around, and there was nothing they could do about that.”</a:t>
            </a:r>
            <a:endParaRPr/>
          </a:p>
          <a:p>
            <a:pPr marL="457200" lvl="0" indent="-342900" algn="l" rtl="0">
              <a:lnSpc>
                <a:spcPct val="90000"/>
              </a:lnSpc>
              <a:spcBef>
                <a:spcPts val="1200"/>
              </a:spcBef>
              <a:spcAft>
                <a:spcPts val="0"/>
              </a:spcAft>
              <a:buSzPts val="1800"/>
              <a:buChar char=" "/>
            </a:pPr>
            <a:r>
              <a:rPr lang="en-US" sz="1000"/>
              <a:t>Source: </a:t>
            </a:r>
            <a:endParaRPr/>
          </a:p>
          <a:p>
            <a:pPr marL="457200" lvl="0" indent="-342900" algn="l" rtl="0">
              <a:lnSpc>
                <a:spcPct val="90000"/>
              </a:lnSpc>
              <a:spcBef>
                <a:spcPts val="1200"/>
              </a:spcBef>
              <a:spcAft>
                <a:spcPts val="0"/>
              </a:spcAft>
              <a:buSzPts val="1800"/>
              <a:buChar char=" "/>
            </a:pPr>
            <a:r>
              <a:rPr lang="en-US" sz="1000"/>
              <a:t>https://www.susanjfowler.com/blog/2017/2/19/reflecting-on-one-very-strange-year-at-uber</a:t>
            </a:r>
            <a:endParaRPr/>
          </a:p>
        </p:txBody>
      </p:sp>
      <p:pic>
        <p:nvPicPr>
          <p:cNvPr id="705" name="Google Shape;705;p58"/>
          <p:cNvPicPr preferRelativeResize="0"/>
          <p:nvPr/>
        </p:nvPicPr>
        <p:blipFill rotWithShape="1">
          <a:blip r:embed="rId3">
            <a:alphaModFix/>
          </a:blip>
          <a:srcRect/>
          <a:stretch/>
        </p:blipFill>
        <p:spPr>
          <a:xfrm>
            <a:off x="8837645" y="4688340"/>
            <a:ext cx="3159211" cy="1964724"/>
          </a:xfrm>
          <a:prstGeom prst="rect">
            <a:avLst/>
          </a:prstGeom>
          <a:noFill/>
          <a:ln>
            <a:noFill/>
          </a:ln>
        </p:spPr>
      </p:pic>
    </p:spTree>
    <p:extLst>
      <p:ext uri="{BB962C8B-B14F-4D97-AF65-F5344CB8AC3E}">
        <p14:creationId xmlns:p14="http://schemas.microsoft.com/office/powerpoint/2010/main" val="3245271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59"/>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4800"/>
              <a:buNone/>
            </a:pPr>
            <a:r>
              <a:rPr lang="en-US"/>
              <a:t>Discuss – 4 minutes</a:t>
            </a:r>
            <a:endParaRPr/>
          </a:p>
        </p:txBody>
      </p:sp>
      <p:sp>
        <p:nvSpPr>
          <p:cNvPr id="712" name="Google Shape;712;p59"/>
          <p:cNvSpPr txBox="1">
            <a:spLocks noGrp="1"/>
          </p:cNvSpPr>
          <p:nvPr>
            <p:ph idx="1"/>
          </p:nvPr>
        </p:nvSpPr>
        <p:spPr>
          <a:prstGeom prst="rect">
            <a:avLst/>
          </a:prstGeom>
          <a:noFill/>
          <a:ln>
            <a:noFill/>
          </a:ln>
        </p:spPr>
        <p:txBody>
          <a:bodyPr spcFirstLastPara="1" wrap="square" lIns="0" tIns="45700" rIns="0" bIns="45700" anchor="t" anchorCtr="0">
            <a:normAutofit/>
          </a:bodyPr>
          <a:lstStyle/>
          <a:p>
            <a:pPr marL="457200" lvl="0" indent="-228600" algn="l" rtl="0">
              <a:lnSpc>
                <a:spcPct val="90000"/>
              </a:lnSpc>
              <a:spcBef>
                <a:spcPts val="1200"/>
              </a:spcBef>
              <a:spcAft>
                <a:spcPts val="0"/>
              </a:spcAft>
              <a:buSzPts val="1800"/>
              <a:buNone/>
            </a:pPr>
            <a:endParaRPr sz="2800"/>
          </a:p>
          <a:p>
            <a:pPr marL="457200" lvl="0" indent="-342900" algn="l" rtl="0">
              <a:lnSpc>
                <a:spcPct val="90000"/>
              </a:lnSpc>
              <a:spcBef>
                <a:spcPts val="1200"/>
              </a:spcBef>
              <a:spcAft>
                <a:spcPts val="0"/>
              </a:spcAft>
              <a:buSzPts val="1800"/>
              <a:buChar char=" "/>
            </a:pPr>
            <a:r>
              <a:rPr lang="en-US" sz="2800"/>
              <a:t>1) What </a:t>
            </a:r>
            <a:r>
              <a:rPr lang="en-US" sz="2800">
                <a:solidFill>
                  <a:srgbClr val="00B050"/>
                </a:solidFill>
              </a:rPr>
              <a:t>would you have done </a:t>
            </a:r>
            <a:r>
              <a:rPr lang="en-US" sz="2800"/>
              <a:t>if you had been the female engineer?</a:t>
            </a:r>
            <a:endParaRPr/>
          </a:p>
          <a:p>
            <a:pPr marL="457200" lvl="0" indent="-342900" algn="l" rtl="0">
              <a:lnSpc>
                <a:spcPct val="90000"/>
              </a:lnSpc>
              <a:spcBef>
                <a:spcPts val="1200"/>
              </a:spcBef>
              <a:spcAft>
                <a:spcPts val="0"/>
              </a:spcAft>
              <a:buSzPts val="1800"/>
              <a:buChar char=" "/>
            </a:pPr>
            <a:r>
              <a:rPr lang="en-US" sz="2800"/>
              <a:t>2) How </a:t>
            </a:r>
            <a:r>
              <a:rPr lang="en-US" sz="2800">
                <a:solidFill>
                  <a:srgbClr val="7030A0"/>
                </a:solidFill>
              </a:rPr>
              <a:t>should UBER </a:t>
            </a:r>
            <a:r>
              <a:rPr lang="en-US" sz="2800"/>
              <a:t>have handled this situation?</a:t>
            </a:r>
            <a:endParaRPr/>
          </a:p>
          <a:p>
            <a:pPr marL="457200" lvl="0" indent="-342900" algn="l" rtl="0">
              <a:lnSpc>
                <a:spcPct val="90000"/>
              </a:lnSpc>
              <a:spcBef>
                <a:spcPts val="1200"/>
              </a:spcBef>
              <a:spcAft>
                <a:spcPts val="0"/>
              </a:spcAft>
              <a:buSzPts val="1800"/>
              <a:buChar char=" "/>
            </a:pPr>
            <a:r>
              <a:rPr lang="en-US" sz="2800"/>
              <a:t>3) What were the underlying </a:t>
            </a:r>
            <a:r>
              <a:rPr lang="en-US" sz="2800">
                <a:solidFill>
                  <a:srgbClr val="FF0000"/>
                </a:solidFill>
              </a:rPr>
              <a:t>CAUSES </a:t>
            </a:r>
            <a:r>
              <a:rPr lang="en-US" sz="2800">
                <a:solidFill>
                  <a:schemeClr val="dk1"/>
                </a:solidFill>
              </a:rPr>
              <a:t>of this problem</a:t>
            </a:r>
            <a:r>
              <a:rPr lang="en-US" sz="2800">
                <a:solidFill>
                  <a:srgbClr val="FF0000"/>
                </a:solidFill>
              </a:rPr>
              <a:t> </a:t>
            </a:r>
            <a:r>
              <a:rPr lang="en-US" sz="2800"/>
              <a:t>and what </a:t>
            </a:r>
            <a:r>
              <a:rPr lang="en-US" sz="2800">
                <a:solidFill>
                  <a:srgbClr val="00B0F0"/>
                </a:solidFill>
              </a:rPr>
              <a:t>STRATEGIES</a:t>
            </a:r>
            <a:r>
              <a:rPr lang="en-US" sz="2800"/>
              <a:t> could UBER use for preventing similar problems in the future?</a:t>
            </a:r>
            <a:endParaRPr/>
          </a:p>
        </p:txBody>
      </p:sp>
    </p:spTree>
    <p:extLst>
      <p:ext uri="{BB962C8B-B14F-4D97-AF65-F5344CB8AC3E}">
        <p14:creationId xmlns:p14="http://schemas.microsoft.com/office/powerpoint/2010/main" val="3660524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60"/>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4800"/>
              <a:buNone/>
            </a:pPr>
            <a:br>
              <a:rPr lang="en-US"/>
            </a:br>
            <a:r>
              <a:rPr lang="en-US"/>
              <a:t>UBER vs. female engineers</a:t>
            </a:r>
            <a:endParaRPr/>
          </a:p>
        </p:txBody>
      </p:sp>
      <p:sp>
        <p:nvSpPr>
          <p:cNvPr id="719" name="Google Shape;719;p60"/>
          <p:cNvSpPr txBox="1">
            <a:spLocks noGrp="1"/>
          </p:cNvSpPr>
          <p:nvPr>
            <p:ph sz="half" idx="1"/>
          </p:nvPr>
        </p:nvSpPr>
        <p:spPr>
          <a:prstGeom prst="rect">
            <a:avLst/>
          </a:prstGeom>
          <a:noFill/>
          <a:ln>
            <a:noFill/>
          </a:ln>
        </p:spPr>
        <p:txBody>
          <a:bodyPr spcFirstLastPara="1" wrap="square" lIns="0" tIns="45700" rIns="0" bIns="45700" anchor="t" anchorCtr="0">
            <a:noAutofit/>
          </a:bodyPr>
          <a:lstStyle/>
          <a:p>
            <a:pPr marL="457200" lvl="0" indent="-228600" algn="l" rtl="0">
              <a:lnSpc>
                <a:spcPct val="90000"/>
              </a:lnSpc>
              <a:spcBef>
                <a:spcPts val="1200"/>
              </a:spcBef>
              <a:spcAft>
                <a:spcPts val="0"/>
              </a:spcAft>
              <a:buSzPts val="2000"/>
              <a:buNone/>
            </a:pPr>
            <a:endParaRPr/>
          </a:p>
          <a:p>
            <a:pPr marL="457200" lvl="0" indent="-355600" algn="l" rtl="0">
              <a:lnSpc>
                <a:spcPct val="90000"/>
              </a:lnSpc>
              <a:spcBef>
                <a:spcPts val="1200"/>
              </a:spcBef>
              <a:spcAft>
                <a:spcPts val="0"/>
              </a:spcAft>
              <a:buSzPts val="2000"/>
              <a:buChar char=" "/>
            </a:pPr>
            <a:r>
              <a:rPr lang="en-US" sz="2800" u="sng"/>
              <a:t>Outcome:</a:t>
            </a:r>
            <a:endParaRPr/>
          </a:p>
          <a:p>
            <a:pPr marL="457200" lvl="0" indent="-355600" algn="l" rtl="0">
              <a:lnSpc>
                <a:spcPct val="90000"/>
              </a:lnSpc>
              <a:spcBef>
                <a:spcPts val="1200"/>
              </a:spcBef>
              <a:spcAft>
                <a:spcPts val="0"/>
              </a:spcAft>
              <a:buSzPts val="2100"/>
              <a:buFont typeface="Noto Sans Symbols"/>
              <a:buChar char="❖"/>
            </a:pPr>
            <a:r>
              <a:rPr lang="en-US" sz="2800"/>
              <a:t> A class-action lawsuit led to a $10 million settlement (483 plaintiffs)</a:t>
            </a:r>
            <a:endParaRPr/>
          </a:p>
          <a:p>
            <a:pPr marL="457200" lvl="0" indent="-355600" algn="l" rtl="0">
              <a:lnSpc>
                <a:spcPct val="90000"/>
              </a:lnSpc>
              <a:spcBef>
                <a:spcPts val="1200"/>
              </a:spcBef>
              <a:spcAft>
                <a:spcPts val="0"/>
              </a:spcAft>
              <a:buSzPts val="2100"/>
              <a:buFont typeface="Noto Sans Symbols"/>
              <a:buChar char="❖"/>
            </a:pPr>
            <a:r>
              <a:rPr lang="en-US" sz="2800"/>
              <a:t> UBER fired 20 employees including the CEO </a:t>
            </a:r>
            <a:endParaRPr/>
          </a:p>
        </p:txBody>
      </p:sp>
      <p:pic>
        <p:nvPicPr>
          <p:cNvPr id="720" name="Google Shape;720;p60"/>
          <p:cNvPicPr preferRelativeResize="0">
            <a:picLocks noGrp="1"/>
          </p:cNvPicPr>
          <p:nvPr>
            <p:ph sz="half" idx="2"/>
          </p:nvPr>
        </p:nvPicPr>
        <p:blipFill rotWithShape="1">
          <a:blip r:embed="rId3">
            <a:alphaModFix/>
          </a:blip>
          <a:srcRect/>
          <a:stretch/>
        </p:blipFill>
        <p:spPr>
          <a:xfrm>
            <a:off x="6537028" y="2402959"/>
            <a:ext cx="5348359" cy="2812202"/>
          </a:xfrm>
          <a:prstGeom prst="rect">
            <a:avLst/>
          </a:prstGeom>
          <a:noFill/>
          <a:ln>
            <a:noFill/>
          </a:ln>
        </p:spPr>
      </p:pic>
      <p:sp>
        <p:nvSpPr>
          <p:cNvPr id="721" name="Google Shape;721;p60" descr="Image result for uber">
            <a:hlinkClick r:id="rId4"/>
          </p:cNvPr>
          <p:cNvSpPr/>
          <p:nvPr/>
        </p:nvSpPr>
        <p:spPr>
          <a:xfrm>
            <a:off x="92075" y="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p60" descr="Image result for uber">
            <a:hlinkClick r:id="rId4"/>
          </p:cNvPr>
          <p:cNvSpPr/>
          <p:nvPr/>
        </p:nvSpPr>
        <p:spPr>
          <a:xfrm>
            <a:off x="244475" y="1524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609924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46"/>
          <p:cNvSpPr txBox="1">
            <a:spLocks noGrp="1"/>
          </p:cNvSpPr>
          <p:nvPr>
            <p:ph type="title" idx="4294967295"/>
          </p:nvPr>
        </p:nvSpPr>
        <p:spPr>
          <a:xfrm>
            <a:off x="0" y="2411413"/>
            <a:ext cx="12192000" cy="1139825"/>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4800"/>
              <a:buFont typeface="Trebuchet MS"/>
              <a:buNone/>
            </a:pPr>
            <a:r>
              <a:rPr lang="en-US" sz="6000" dirty="0">
                <a:solidFill>
                  <a:srgbClr val="212121"/>
                </a:solidFill>
              </a:rPr>
              <a:t>5. Remediation Strategies</a:t>
            </a:r>
            <a:endParaRPr sz="6000" dirty="0">
              <a:solidFill>
                <a:srgbClr val="212121"/>
              </a:solidFill>
            </a:endParaRPr>
          </a:p>
        </p:txBody>
      </p:sp>
    </p:spTree>
    <p:extLst>
      <p:ext uri="{BB962C8B-B14F-4D97-AF65-F5344CB8AC3E}">
        <p14:creationId xmlns:p14="http://schemas.microsoft.com/office/powerpoint/2010/main" val="868212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geb169f773a_0_20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85000"/>
              </a:lnSpc>
              <a:spcBef>
                <a:spcPts val="0"/>
              </a:spcBef>
              <a:spcAft>
                <a:spcPts val="0"/>
              </a:spcAft>
              <a:buSzPts val="1900"/>
              <a:buNone/>
            </a:pPr>
            <a:r>
              <a:rPr lang="en-US" b="1" dirty="0">
                <a:solidFill>
                  <a:schemeClr val="tx1"/>
                </a:solidFill>
              </a:rPr>
              <a:t>What you can do to help others</a:t>
            </a:r>
            <a:endParaRPr b="1" dirty="0">
              <a:solidFill>
                <a:schemeClr val="tx1"/>
              </a:solidFill>
            </a:endParaRPr>
          </a:p>
        </p:txBody>
      </p:sp>
      <p:sp>
        <p:nvSpPr>
          <p:cNvPr id="515" name="Google Shape;515;geb169f773a_0_209"/>
          <p:cNvSpPr txBox="1">
            <a:spLocks noGrp="1"/>
          </p:cNvSpPr>
          <p:nvPr>
            <p:ph idx="1"/>
          </p:nvPr>
        </p:nvSpPr>
        <p:spPr>
          <a:xfrm>
            <a:off x="635722" y="2083850"/>
            <a:ext cx="4675200" cy="42378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900"/>
              <a:buNone/>
            </a:pPr>
            <a:r>
              <a:rPr lang="en-US" i="1"/>
              <a:t>Workplace Intervention</a:t>
            </a:r>
            <a:endParaRPr i="1"/>
          </a:p>
          <a:p>
            <a:pPr marL="0" lvl="0" indent="0" algn="l" rtl="0">
              <a:lnSpc>
                <a:spcPct val="150000"/>
              </a:lnSpc>
              <a:spcBef>
                <a:spcPts val="0"/>
              </a:spcBef>
              <a:spcAft>
                <a:spcPts val="0"/>
              </a:spcAft>
              <a:buSzPts val="1900"/>
              <a:buChar char="➢"/>
            </a:pPr>
            <a:r>
              <a:rPr lang="en-US"/>
              <a:t>Know your workplace’s sexual harassment policy</a:t>
            </a:r>
            <a:endParaRPr/>
          </a:p>
          <a:p>
            <a:pPr marL="0" lvl="0" indent="0" algn="l" rtl="0">
              <a:lnSpc>
                <a:spcPct val="150000"/>
              </a:lnSpc>
              <a:spcBef>
                <a:spcPts val="0"/>
              </a:spcBef>
              <a:spcAft>
                <a:spcPts val="0"/>
              </a:spcAft>
              <a:buSzPts val="1900"/>
              <a:buChar char="➢"/>
            </a:pPr>
            <a:r>
              <a:rPr lang="en-US"/>
              <a:t>Know who to report to</a:t>
            </a:r>
            <a:endParaRPr/>
          </a:p>
          <a:p>
            <a:pPr marL="0" lvl="0" indent="0" algn="l" rtl="0">
              <a:lnSpc>
                <a:spcPct val="150000"/>
              </a:lnSpc>
              <a:spcBef>
                <a:spcPts val="0"/>
              </a:spcBef>
              <a:spcAft>
                <a:spcPts val="0"/>
              </a:spcAft>
              <a:buSzPts val="1900"/>
              <a:buChar char="➢"/>
            </a:pPr>
            <a:r>
              <a:rPr lang="en-US">
                <a:solidFill>
                  <a:schemeClr val="dk1"/>
                </a:solidFill>
              </a:rPr>
              <a:t>Check your workplace</a:t>
            </a:r>
            <a:endParaRPr/>
          </a:p>
          <a:p>
            <a:pPr marL="0" lvl="0" indent="0" algn="l" rtl="0">
              <a:lnSpc>
                <a:spcPct val="150000"/>
              </a:lnSpc>
              <a:spcBef>
                <a:spcPts val="0"/>
              </a:spcBef>
              <a:spcAft>
                <a:spcPts val="0"/>
              </a:spcAft>
              <a:buSzPts val="1900"/>
              <a:buChar char="➢"/>
            </a:pPr>
            <a:r>
              <a:rPr lang="en-US">
                <a:solidFill>
                  <a:schemeClr val="dk1"/>
                </a:solidFill>
              </a:rPr>
              <a:t>Support your coworkers and take all complaints seriously</a:t>
            </a:r>
            <a:endParaRPr sz="2200"/>
          </a:p>
        </p:txBody>
      </p:sp>
      <p:sp>
        <p:nvSpPr>
          <p:cNvPr id="516" name="Google Shape;516;geb169f773a_0_209"/>
          <p:cNvSpPr txBox="1">
            <a:spLocks noGrp="1"/>
          </p:cNvSpPr>
          <p:nvPr>
            <p:ph type="body" idx="4294967295"/>
          </p:nvPr>
        </p:nvSpPr>
        <p:spPr>
          <a:xfrm>
            <a:off x="6870700" y="2084388"/>
            <a:ext cx="5321300" cy="4525962"/>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900"/>
              <a:buNone/>
            </a:pPr>
            <a:r>
              <a:rPr lang="en-US" i="1"/>
              <a:t>Bystander Intervention</a:t>
            </a:r>
            <a:endParaRPr i="1"/>
          </a:p>
          <a:p>
            <a:pPr marL="457200" lvl="0" indent="-349250" algn="l" rtl="0">
              <a:lnSpc>
                <a:spcPct val="150000"/>
              </a:lnSpc>
              <a:spcBef>
                <a:spcPts val="0"/>
              </a:spcBef>
              <a:spcAft>
                <a:spcPts val="0"/>
              </a:spcAft>
              <a:buSzPts val="1900"/>
              <a:buChar char="➢"/>
            </a:pPr>
            <a:r>
              <a:rPr lang="en-US"/>
              <a:t>Notice event</a:t>
            </a:r>
            <a:endParaRPr/>
          </a:p>
          <a:p>
            <a:pPr marL="457200" lvl="0" indent="-349250" algn="l" rtl="0">
              <a:lnSpc>
                <a:spcPct val="150000"/>
              </a:lnSpc>
              <a:spcBef>
                <a:spcPts val="0"/>
              </a:spcBef>
              <a:spcAft>
                <a:spcPts val="0"/>
              </a:spcAft>
              <a:buSzPts val="1900"/>
              <a:buChar char="➢"/>
            </a:pPr>
            <a:r>
              <a:rPr lang="en-US"/>
              <a:t>Acknowledge it as an emergency that requires help</a:t>
            </a:r>
            <a:endParaRPr/>
          </a:p>
          <a:p>
            <a:pPr marL="457200" lvl="0" indent="-349250" algn="l" rtl="0">
              <a:lnSpc>
                <a:spcPct val="150000"/>
              </a:lnSpc>
              <a:spcBef>
                <a:spcPts val="0"/>
              </a:spcBef>
              <a:spcAft>
                <a:spcPts val="0"/>
              </a:spcAft>
              <a:buSzPts val="1900"/>
              <a:buChar char="➢"/>
            </a:pPr>
            <a:r>
              <a:rPr lang="en-US"/>
              <a:t>Accept responsibility for intervening</a:t>
            </a:r>
            <a:endParaRPr/>
          </a:p>
          <a:p>
            <a:pPr marL="457200" lvl="0" indent="-349250" algn="l" rtl="0">
              <a:lnSpc>
                <a:spcPct val="150000"/>
              </a:lnSpc>
              <a:spcBef>
                <a:spcPts val="0"/>
              </a:spcBef>
              <a:spcAft>
                <a:spcPts val="0"/>
              </a:spcAft>
              <a:buSzPts val="1900"/>
              <a:buChar char="➢"/>
            </a:pPr>
            <a:r>
              <a:rPr lang="en-US"/>
              <a:t>Know what to do when intervening</a:t>
            </a:r>
            <a:endParaRPr/>
          </a:p>
          <a:p>
            <a:pPr marL="457200" lvl="0" indent="-349250" algn="l" rtl="0">
              <a:lnSpc>
                <a:spcPct val="150000"/>
              </a:lnSpc>
              <a:spcBef>
                <a:spcPts val="0"/>
              </a:spcBef>
              <a:spcAft>
                <a:spcPts val="0"/>
              </a:spcAft>
              <a:buSzPts val="1900"/>
              <a:buChar char="➢"/>
            </a:pPr>
            <a:r>
              <a:rPr lang="en-US"/>
              <a:t>Implement intervention strategies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47"/>
          <p:cNvSpPr txBox="1">
            <a:spLocks noGrp="1"/>
          </p:cNvSpPr>
          <p:nvPr>
            <p:ph type="title"/>
          </p:nvPr>
        </p:nvSpPr>
        <p:spPr>
          <a:xfrm>
            <a:off x="0" y="0"/>
            <a:ext cx="12192000" cy="14508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4320"/>
              <a:buFont typeface="Arial"/>
              <a:buNone/>
            </a:pPr>
            <a:r>
              <a:rPr lang="en-US" sz="4320" b="1" dirty="0"/>
              <a:t>Strategies to Reduce Discrimination </a:t>
            </a:r>
            <a:br>
              <a:rPr lang="en-US" sz="4320" b="1" dirty="0"/>
            </a:br>
            <a:r>
              <a:rPr lang="en-US" sz="4320" b="1" dirty="0"/>
              <a:t>Within Self</a:t>
            </a:r>
            <a:endParaRPr sz="4320" b="1" dirty="0"/>
          </a:p>
        </p:txBody>
      </p:sp>
      <p:sp>
        <p:nvSpPr>
          <p:cNvPr id="628" name="Google Shape;628;p47"/>
          <p:cNvSpPr txBox="1">
            <a:spLocks noGrp="1"/>
          </p:cNvSpPr>
          <p:nvPr>
            <p:ph idx="1"/>
          </p:nvPr>
        </p:nvSpPr>
        <p:spPr>
          <a:xfrm>
            <a:off x="1386758" y="1923692"/>
            <a:ext cx="8513700" cy="4063200"/>
          </a:xfrm>
          <a:prstGeom prst="rect">
            <a:avLst/>
          </a:prstGeom>
          <a:noFill/>
          <a:ln>
            <a:noFill/>
          </a:ln>
        </p:spPr>
        <p:txBody>
          <a:bodyPr spcFirstLastPara="1" wrap="square" lIns="0" tIns="45700" rIns="0" bIns="45700" anchor="t" anchorCtr="0">
            <a:noAutofit/>
          </a:bodyPr>
          <a:lstStyle/>
          <a:p>
            <a:pPr marL="457200" lvl="0" indent="-342900" algn="l" rtl="0">
              <a:lnSpc>
                <a:spcPct val="100000"/>
              </a:lnSpc>
              <a:spcBef>
                <a:spcPts val="500"/>
              </a:spcBef>
              <a:spcAft>
                <a:spcPts val="0"/>
              </a:spcAft>
              <a:buSzPts val="1950"/>
              <a:buFont typeface="Noto Sans Symbols"/>
              <a:buChar char="❖"/>
            </a:pPr>
            <a:r>
              <a:rPr lang="en-US" sz="2600" dirty="0">
                <a:solidFill>
                  <a:schemeClr val="dk1"/>
                </a:solidFill>
                <a:latin typeface="Arial"/>
                <a:ea typeface="Arial"/>
                <a:cs typeface="Arial"/>
                <a:sym typeface="Arial"/>
              </a:rPr>
              <a:t>Examine diversity in your life</a:t>
            </a:r>
            <a:endParaRPr sz="2600" dirty="0">
              <a:solidFill>
                <a:schemeClr val="dk1"/>
              </a:solidFill>
              <a:latin typeface="Arial"/>
              <a:ea typeface="Arial"/>
              <a:cs typeface="Arial"/>
              <a:sym typeface="Arial"/>
            </a:endParaRPr>
          </a:p>
          <a:p>
            <a:pPr marL="457200" lvl="0" indent="-342900" algn="l" rtl="0">
              <a:lnSpc>
                <a:spcPct val="100000"/>
              </a:lnSpc>
              <a:spcBef>
                <a:spcPts val="500"/>
              </a:spcBef>
              <a:spcAft>
                <a:spcPts val="0"/>
              </a:spcAft>
              <a:buSzPts val="1950"/>
              <a:buFont typeface="Noto Sans Symbols"/>
              <a:buChar char="❖"/>
            </a:pPr>
            <a:r>
              <a:rPr lang="en-US" sz="2600" dirty="0">
                <a:solidFill>
                  <a:schemeClr val="dk1"/>
                </a:solidFill>
                <a:latin typeface="Arial"/>
                <a:ea typeface="Arial"/>
                <a:cs typeface="Arial"/>
                <a:sym typeface="Arial"/>
              </a:rPr>
              <a:t>Acknowledge and challenge your bias</a:t>
            </a:r>
            <a:endParaRPr dirty="0"/>
          </a:p>
          <a:p>
            <a:pPr marL="457200" lvl="0" indent="-342900" algn="l" rtl="0">
              <a:lnSpc>
                <a:spcPct val="100000"/>
              </a:lnSpc>
              <a:spcBef>
                <a:spcPts val="500"/>
              </a:spcBef>
              <a:spcAft>
                <a:spcPts val="0"/>
              </a:spcAft>
              <a:buSzPts val="1950"/>
              <a:buFont typeface="Noto Sans Symbols"/>
              <a:buChar char="❖"/>
            </a:pPr>
            <a:r>
              <a:rPr lang="en-US" sz="2600" dirty="0">
                <a:solidFill>
                  <a:schemeClr val="dk1"/>
                </a:solidFill>
                <a:latin typeface="Arial"/>
                <a:ea typeface="Arial"/>
                <a:cs typeface="Arial"/>
                <a:sym typeface="Arial"/>
              </a:rPr>
              <a:t>Individuation</a:t>
            </a:r>
            <a:endParaRPr dirty="0"/>
          </a:p>
          <a:p>
            <a:pPr marL="457200" lvl="0" indent="-342900" algn="l" rtl="0">
              <a:lnSpc>
                <a:spcPct val="100000"/>
              </a:lnSpc>
              <a:spcBef>
                <a:spcPts val="500"/>
              </a:spcBef>
              <a:spcAft>
                <a:spcPts val="0"/>
              </a:spcAft>
              <a:buSzPts val="1950"/>
              <a:buFont typeface="Noto Sans Symbols"/>
              <a:buChar char="❖"/>
            </a:pPr>
            <a:r>
              <a:rPr lang="en-US" sz="2600" dirty="0">
                <a:solidFill>
                  <a:schemeClr val="dk1"/>
                </a:solidFill>
                <a:latin typeface="Arial"/>
                <a:ea typeface="Arial"/>
                <a:cs typeface="Arial"/>
                <a:sym typeface="Arial"/>
              </a:rPr>
              <a:t>Recategorization</a:t>
            </a:r>
            <a:endParaRPr sz="2600" dirty="0">
              <a:solidFill>
                <a:schemeClr val="dk1"/>
              </a:solidFill>
              <a:latin typeface="Arial"/>
              <a:ea typeface="Arial"/>
              <a:cs typeface="Arial"/>
              <a:sym typeface="Arial"/>
            </a:endParaRPr>
          </a:p>
          <a:p>
            <a:pPr marL="457200" lvl="0" indent="-342900" algn="l" rtl="0">
              <a:lnSpc>
                <a:spcPct val="100000"/>
              </a:lnSpc>
              <a:spcBef>
                <a:spcPts val="500"/>
              </a:spcBef>
              <a:spcAft>
                <a:spcPts val="0"/>
              </a:spcAft>
              <a:buSzPts val="1950"/>
              <a:buFont typeface="Noto Sans Symbols"/>
              <a:buChar char="❖"/>
            </a:pPr>
            <a:r>
              <a:rPr lang="en-US" sz="2600" dirty="0">
                <a:solidFill>
                  <a:schemeClr val="dk1"/>
                </a:solidFill>
                <a:latin typeface="Arial"/>
                <a:ea typeface="Arial"/>
                <a:cs typeface="Arial"/>
                <a:sym typeface="Arial"/>
              </a:rPr>
              <a:t>Develop an understanding of privilege</a:t>
            </a:r>
            <a:endParaRPr dirty="0"/>
          </a:p>
          <a:p>
            <a:pPr marL="457200" lvl="0" indent="-342900" algn="l" rtl="0">
              <a:lnSpc>
                <a:spcPct val="100000"/>
              </a:lnSpc>
              <a:spcBef>
                <a:spcPts val="500"/>
              </a:spcBef>
              <a:spcAft>
                <a:spcPts val="0"/>
              </a:spcAft>
              <a:buSzPts val="1950"/>
              <a:buFont typeface="Noto Sans Symbols"/>
              <a:buChar char="❖"/>
            </a:pPr>
            <a:r>
              <a:rPr lang="en-US" sz="2600" dirty="0">
                <a:solidFill>
                  <a:schemeClr val="dk1"/>
                </a:solidFill>
                <a:latin typeface="Arial"/>
                <a:ea typeface="Arial"/>
                <a:cs typeface="Arial"/>
                <a:sym typeface="Arial"/>
              </a:rPr>
              <a:t>Perspective taking</a:t>
            </a:r>
            <a:endParaRPr sz="2600" dirty="0">
              <a:solidFill>
                <a:schemeClr val="dk1"/>
              </a:solidFill>
              <a:latin typeface="Arial"/>
              <a:ea typeface="Arial"/>
              <a:cs typeface="Arial"/>
              <a:sym typeface="Arial"/>
            </a:endParaRPr>
          </a:p>
          <a:p>
            <a:pPr marL="457200" lvl="0" indent="0" algn="l" rtl="0">
              <a:lnSpc>
                <a:spcPct val="90000"/>
              </a:lnSpc>
              <a:spcBef>
                <a:spcPts val="1800"/>
              </a:spcBef>
              <a:spcAft>
                <a:spcPts val="0"/>
              </a:spcAft>
              <a:buSzPts val="1800"/>
              <a:buNone/>
            </a:pPr>
            <a:endParaRPr sz="2600" dirty="0">
              <a:solidFill>
                <a:schemeClr val="dk1"/>
              </a:solidFill>
              <a:latin typeface="Arial"/>
              <a:ea typeface="Arial"/>
              <a:cs typeface="Arial"/>
              <a:sym typeface="Arial"/>
            </a:endParaRPr>
          </a:p>
          <a:p>
            <a:pPr marL="457200" lvl="0" indent="0" algn="l" rtl="0">
              <a:lnSpc>
                <a:spcPct val="90000"/>
              </a:lnSpc>
              <a:spcBef>
                <a:spcPts val="1800"/>
              </a:spcBef>
              <a:spcAft>
                <a:spcPts val="0"/>
              </a:spcAft>
              <a:buSzPts val="1800"/>
              <a:buNone/>
            </a:pPr>
            <a:r>
              <a:rPr lang="en-US" sz="2600" dirty="0">
                <a:solidFill>
                  <a:schemeClr val="dk1"/>
                </a:solidFill>
              </a:rPr>
              <a:t> </a:t>
            </a:r>
            <a:endParaRPr sz="2600" dirty="0">
              <a:solidFill>
                <a:schemeClr val="dk1"/>
              </a:solidFill>
            </a:endParaRPr>
          </a:p>
        </p:txBody>
      </p:sp>
      <p:sp>
        <p:nvSpPr>
          <p:cNvPr id="629" name="Google Shape;629;p47"/>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sz="1200">
                <a:solidFill>
                  <a:schemeClr val="lt1"/>
                </a:solidFill>
              </a:rPr>
              <a:t>36</a:t>
            </a:fld>
            <a:endParaRPr sz="1200">
              <a:solidFill>
                <a:schemeClr val="lt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49"/>
          <p:cNvSpPr txBox="1"/>
          <p:nvPr/>
        </p:nvSpPr>
        <p:spPr>
          <a:xfrm>
            <a:off x="0" y="0"/>
            <a:ext cx="12192000" cy="1450800"/>
          </a:xfrm>
          <a:prstGeom prst="rect">
            <a:avLst/>
          </a:prstGeom>
          <a:noFill/>
          <a:ln>
            <a:noFill/>
          </a:ln>
        </p:spPr>
        <p:txBody>
          <a:bodyPr spcFirstLastPara="1" wrap="square" lIns="91425" tIns="45700" rIns="91425" bIns="45700" anchor="b" anchorCtr="0">
            <a:noAutofit/>
          </a:bodyPr>
          <a:lstStyle/>
          <a:p>
            <a:pPr marL="0" marR="0" lvl="0" indent="0" algn="ctr" rtl="0">
              <a:lnSpc>
                <a:spcPct val="85000"/>
              </a:lnSpc>
              <a:spcBef>
                <a:spcPts val="0"/>
              </a:spcBef>
              <a:spcAft>
                <a:spcPts val="0"/>
              </a:spcAft>
              <a:buClr>
                <a:srgbClr val="3F3F3F"/>
              </a:buClr>
              <a:buSzPts val="4320"/>
              <a:buFont typeface="Arial"/>
              <a:buNone/>
            </a:pPr>
            <a:r>
              <a:rPr lang="en-US" sz="4320" b="0" i="0" u="none" strike="noStrike" cap="none">
                <a:solidFill>
                  <a:srgbClr val="FFFFFF"/>
                </a:solidFill>
                <a:latin typeface="Arial"/>
                <a:ea typeface="Arial"/>
                <a:cs typeface="Arial"/>
                <a:sym typeface="Arial"/>
              </a:rPr>
              <a:t>Strategies to Reduce Discrimination </a:t>
            </a:r>
            <a:br>
              <a:rPr lang="en-US" sz="4320" b="0" i="0" u="none" strike="noStrike" cap="none">
                <a:solidFill>
                  <a:srgbClr val="FFFFFF"/>
                </a:solidFill>
                <a:latin typeface="Arial"/>
                <a:ea typeface="Arial"/>
                <a:cs typeface="Arial"/>
                <a:sym typeface="Arial"/>
              </a:rPr>
            </a:br>
            <a:r>
              <a:rPr lang="en-US" sz="4320" b="0" i="0" u="none" strike="noStrike" cap="none">
                <a:solidFill>
                  <a:srgbClr val="FFFFFF"/>
                </a:solidFill>
                <a:latin typeface="Arial"/>
                <a:ea typeface="Arial"/>
                <a:cs typeface="Arial"/>
                <a:sym typeface="Arial"/>
              </a:rPr>
              <a:t>Experienced by Others</a:t>
            </a:r>
            <a:endParaRPr sz="4320" b="0" i="0" u="none" strike="noStrike" cap="none">
              <a:solidFill>
                <a:srgbClr val="FFFFFF"/>
              </a:solidFill>
              <a:latin typeface="Arial"/>
              <a:ea typeface="Arial"/>
              <a:cs typeface="Arial"/>
              <a:sym typeface="Arial"/>
            </a:endParaRPr>
          </a:p>
        </p:txBody>
      </p:sp>
      <p:sp>
        <p:nvSpPr>
          <p:cNvPr id="641" name="Google Shape;641;p49"/>
          <p:cNvSpPr txBox="1"/>
          <p:nvPr/>
        </p:nvSpPr>
        <p:spPr>
          <a:xfrm>
            <a:off x="1201615" y="1209432"/>
            <a:ext cx="10033000" cy="4487333"/>
          </a:xfrm>
          <a:prstGeom prst="rect">
            <a:avLst/>
          </a:prstGeom>
          <a:noFill/>
          <a:ln>
            <a:noFill/>
          </a:ln>
        </p:spPr>
        <p:txBody>
          <a:bodyPr spcFirstLastPara="1" wrap="square" lIns="0" tIns="45700" rIns="0" bIns="45700" anchor="t" anchorCtr="0">
            <a:noAutofit/>
          </a:bodyPr>
          <a:lstStyle/>
          <a:p>
            <a:pPr marL="91440" marR="0" lvl="0" indent="86360" algn="l" rtl="0">
              <a:lnSpc>
                <a:spcPct val="90000"/>
              </a:lnSpc>
              <a:spcBef>
                <a:spcPts val="0"/>
              </a:spcBef>
              <a:spcAft>
                <a:spcPts val="0"/>
              </a:spcAft>
              <a:buClr>
                <a:schemeClr val="accent1"/>
              </a:buClr>
              <a:buSzPts val="2800"/>
              <a:buFont typeface="Arial"/>
              <a:buNone/>
            </a:pPr>
            <a:endParaRPr sz="2600" b="0" i="0" u="none" strike="noStrike" cap="none">
              <a:solidFill>
                <a:srgbClr val="3F3F3F"/>
              </a:solidFill>
              <a:latin typeface="Arial"/>
              <a:ea typeface="Arial"/>
              <a:cs typeface="Arial"/>
              <a:sym typeface="Arial"/>
            </a:endParaRPr>
          </a:p>
          <a:p>
            <a:pPr marL="201168" marR="0" lvl="1" indent="0" algn="l" rtl="0">
              <a:lnSpc>
                <a:spcPct val="90000"/>
              </a:lnSpc>
              <a:spcBef>
                <a:spcPts val="600"/>
              </a:spcBef>
              <a:spcAft>
                <a:spcPts val="0"/>
              </a:spcAft>
              <a:buClr>
                <a:schemeClr val="accent1"/>
              </a:buClr>
              <a:buSzPts val="1800"/>
              <a:buFont typeface="Arial"/>
              <a:buNone/>
            </a:pPr>
            <a:endParaRPr sz="2600" b="0" i="0" u="none" strike="noStrike" cap="none">
              <a:solidFill>
                <a:srgbClr val="000000"/>
              </a:solidFill>
              <a:latin typeface="Arial"/>
              <a:ea typeface="Arial"/>
              <a:cs typeface="Arial"/>
              <a:sym typeface="Arial"/>
            </a:endParaRPr>
          </a:p>
          <a:p>
            <a:pPr marL="658368" marR="0" lvl="1" indent="-457200" algn="l" rtl="0">
              <a:lnSpc>
                <a:spcPct val="90000"/>
              </a:lnSpc>
              <a:spcBef>
                <a:spcPts val="600"/>
              </a:spcBef>
              <a:spcAft>
                <a:spcPts val="0"/>
              </a:spcAft>
              <a:buClr>
                <a:schemeClr val="accent1"/>
              </a:buClr>
              <a:buSzPts val="1950"/>
              <a:buFont typeface="Noto Sans Symbols"/>
              <a:buChar char="❖"/>
            </a:pPr>
            <a:r>
              <a:rPr lang="en-US" sz="2600" b="0" i="0" u="none" strike="noStrike" cap="none">
                <a:solidFill>
                  <a:srgbClr val="000000"/>
                </a:solidFill>
                <a:latin typeface="Arial"/>
                <a:ea typeface="Arial"/>
                <a:cs typeface="Arial"/>
                <a:sym typeface="Arial"/>
              </a:rPr>
              <a:t>Confront instances of prejudice</a:t>
            </a:r>
            <a:endParaRPr sz="1400" b="0" i="0" u="none" strike="noStrike" cap="none">
              <a:solidFill>
                <a:srgbClr val="000000"/>
              </a:solidFill>
              <a:latin typeface="Arial"/>
              <a:ea typeface="Arial"/>
              <a:cs typeface="Arial"/>
              <a:sym typeface="Arial"/>
            </a:endParaRPr>
          </a:p>
          <a:p>
            <a:pPr marL="658368" marR="0" lvl="1" indent="-457200" algn="l" rtl="0">
              <a:lnSpc>
                <a:spcPct val="90000"/>
              </a:lnSpc>
              <a:spcBef>
                <a:spcPts val="600"/>
              </a:spcBef>
              <a:spcAft>
                <a:spcPts val="0"/>
              </a:spcAft>
              <a:buClr>
                <a:schemeClr val="accent1"/>
              </a:buClr>
              <a:buSzPts val="1950"/>
              <a:buFont typeface="Noto Sans Symbols"/>
              <a:buChar char="❖"/>
            </a:pPr>
            <a:r>
              <a:rPr lang="en-US" sz="2600" b="0" i="0" u="none" strike="noStrike" cap="none">
                <a:solidFill>
                  <a:srgbClr val="000000"/>
                </a:solidFill>
                <a:latin typeface="Arial"/>
                <a:ea typeface="Arial"/>
                <a:cs typeface="Arial"/>
                <a:sym typeface="Arial"/>
              </a:rPr>
              <a:t>Call for better organizational laws, policies, and practices</a:t>
            </a:r>
            <a:endParaRPr sz="1400" b="0" i="0" u="none" strike="noStrike" cap="none">
              <a:solidFill>
                <a:srgbClr val="000000"/>
              </a:solidFill>
              <a:latin typeface="Arial"/>
              <a:ea typeface="Arial"/>
              <a:cs typeface="Arial"/>
              <a:sym typeface="Arial"/>
            </a:endParaRPr>
          </a:p>
          <a:p>
            <a:pPr marL="658368" marR="0" lvl="1" indent="-457200" algn="l" rtl="0">
              <a:lnSpc>
                <a:spcPct val="90000"/>
              </a:lnSpc>
              <a:spcBef>
                <a:spcPts val="600"/>
              </a:spcBef>
              <a:spcAft>
                <a:spcPts val="0"/>
              </a:spcAft>
              <a:buClr>
                <a:schemeClr val="accent1"/>
              </a:buClr>
              <a:buSzPts val="1950"/>
              <a:buFont typeface="Noto Sans Symbols"/>
              <a:buChar char="❖"/>
            </a:pPr>
            <a:r>
              <a:rPr lang="en-US" sz="2600" b="0" i="0" u="none" strike="noStrike" cap="none">
                <a:solidFill>
                  <a:srgbClr val="000000"/>
                </a:solidFill>
                <a:latin typeface="Arial"/>
                <a:ea typeface="Arial"/>
                <a:cs typeface="Arial"/>
                <a:sym typeface="Arial"/>
              </a:rPr>
              <a:t>Educate nonstigmatized coworkers about minority issues</a:t>
            </a:r>
            <a:endParaRPr sz="1400" b="0" i="0" u="none" strike="noStrike" cap="none">
              <a:solidFill>
                <a:srgbClr val="000000"/>
              </a:solidFill>
              <a:latin typeface="Arial"/>
              <a:ea typeface="Arial"/>
              <a:cs typeface="Arial"/>
              <a:sym typeface="Arial"/>
            </a:endParaRPr>
          </a:p>
          <a:p>
            <a:pPr marL="658368" marR="0" lvl="1" indent="-457200" algn="l" rtl="0">
              <a:lnSpc>
                <a:spcPct val="90000"/>
              </a:lnSpc>
              <a:spcBef>
                <a:spcPts val="600"/>
              </a:spcBef>
              <a:spcAft>
                <a:spcPts val="0"/>
              </a:spcAft>
              <a:buClr>
                <a:schemeClr val="accent1"/>
              </a:buClr>
              <a:buSzPts val="1950"/>
              <a:buFont typeface="Noto Sans Symbols"/>
              <a:buChar char="❖"/>
            </a:pPr>
            <a:r>
              <a:rPr lang="en-US" sz="2600" b="0" i="0" u="none" strike="noStrike" cap="none">
                <a:solidFill>
                  <a:srgbClr val="000000"/>
                </a:solidFill>
                <a:latin typeface="Arial"/>
                <a:ea typeface="Arial"/>
                <a:cs typeface="Arial"/>
                <a:sym typeface="Arial"/>
              </a:rPr>
              <a:t>Create, facilitate, or participate in workplace diversity groups</a:t>
            </a:r>
            <a:endParaRPr sz="1400" b="0" i="0" u="none" strike="noStrike" cap="none">
              <a:solidFill>
                <a:srgbClr val="000000"/>
              </a:solidFill>
              <a:latin typeface="Arial"/>
              <a:ea typeface="Arial"/>
              <a:cs typeface="Arial"/>
              <a:sym typeface="Arial"/>
            </a:endParaRPr>
          </a:p>
          <a:p>
            <a:pPr marL="658368" marR="0" lvl="1" indent="-457200" algn="l" rtl="0">
              <a:lnSpc>
                <a:spcPct val="90000"/>
              </a:lnSpc>
              <a:spcBef>
                <a:spcPts val="600"/>
              </a:spcBef>
              <a:spcAft>
                <a:spcPts val="0"/>
              </a:spcAft>
              <a:buClr>
                <a:schemeClr val="accent1"/>
              </a:buClr>
              <a:buSzPts val="1950"/>
              <a:buFont typeface="Noto Sans Symbols"/>
              <a:buChar char="❖"/>
            </a:pPr>
            <a:r>
              <a:rPr lang="en-US" sz="2600" b="0" i="0" u="none" strike="noStrike" cap="none">
                <a:solidFill>
                  <a:srgbClr val="000000"/>
                </a:solidFill>
                <a:latin typeface="Arial"/>
                <a:ea typeface="Arial"/>
                <a:cs typeface="Arial"/>
                <a:sym typeface="Arial"/>
              </a:rPr>
              <a:t>Report all instances of harassment and discrimination</a:t>
            </a:r>
            <a:endParaRPr sz="1400" b="0" i="0" u="none" strike="noStrike" cap="none">
              <a:solidFill>
                <a:srgbClr val="000000"/>
              </a:solidFill>
              <a:latin typeface="Arial"/>
              <a:ea typeface="Arial"/>
              <a:cs typeface="Arial"/>
              <a:sym typeface="Arial"/>
            </a:endParaRPr>
          </a:p>
          <a:p>
            <a:pPr marL="544068" marR="0" lvl="1" indent="-228600" algn="l" rtl="0">
              <a:lnSpc>
                <a:spcPct val="90000"/>
              </a:lnSpc>
              <a:spcBef>
                <a:spcPts val="600"/>
              </a:spcBef>
              <a:spcAft>
                <a:spcPts val="0"/>
              </a:spcAft>
              <a:buClr>
                <a:schemeClr val="accent1"/>
              </a:buClr>
              <a:buSzPts val="1800"/>
              <a:buFont typeface="Arial"/>
              <a:buNone/>
            </a:pPr>
            <a:endParaRPr sz="2600" b="0" i="0" u="none" strike="noStrike" cap="none">
              <a:solidFill>
                <a:srgbClr val="000000"/>
              </a:solidFill>
              <a:latin typeface="Arial"/>
              <a:ea typeface="Arial"/>
              <a:cs typeface="Arial"/>
              <a:sym typeface="Arial"/>
            </a:endParaRPr>
          </a:p>
          <a:p>
            <a:pPr marL="544068" marR="0" lvl="1" indent="-228600" algn="l" rtl="0">
              <a:lnSpc>
                <a:spcPct val="90000"/>
              </a:lnSpc>
              <a:spcBef>
                <a:spcPts val="600"/>
              </a:spcBef>
              <a:spcAft>
                <a:spcPts val="0"/>
              </a:spcAft>
              <a:buClr>
                <a:schemeClr val="accent1"/>
              </a:buClr>
              <a:buSzPts val="1800"/>
              <a:buFont typeface="Arial"/>
              <a:buNone/>
            </a:pPr>
            <a:endParaRPr sz="26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63"/>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a:t>Resources</a:t>
            </a:r>
            <a:endParaRPr/>
          </a:p>
        </p:txBody>
      </p:sp>
      <p:sp>
        <p:nvSpPr>
          <p:cNvPr id="743" name="Google Shape;743;p63"/>
          <p:cNvSpPr txBox="1">
            <a:spLocks noGrp="1"/>
          </p:cNvSpPr>
          <p:nvPr>
            <p:ph type="body" idx="1"/>
          </p:nvPr>
        </p:nvSpPr>
        <p:spPr>
          <a:xfrm>
            <a:off x="1081629" y="1783080"/>
            <a:ext cx="5872480" cy="4220846"/>
          </a:xfrm>
          <a:prstGeom prst="rect">
            <a:avLst/>
          </a:prstGeom>
          <a:noFill/>
          <a:ln>
            <a:noFill/>
          </a:ln>
        </p:spPr>
        <p:txBody>
          <a:bodyPr spcFirstLastPara="1" wrap="square" lIns="0" tIns="45700" rIns="0" bIns="45700" anchor="t" anchorCtr="0">
            <a:noAutofit/>
          </a:bodyPr>
          <a:lstStyle/>
          <a:p>
            <a:pPr marL="114300" lvl="0" indent="0" algn="l" rtl="0">
              <a:lnSpc>
                <a:spcPct val="90000"/>
              </a:lnSpc>
              <a:spcBef>
                <a:spcPts val="1200"/>
              </a:spcBef>
              <a:spcAft>
                <a:spcPts val="0"/>
              </a:spcAft>
              <a:buSzPts val="1800"/>
              <a:buNone/>
            </a:pPr>
            <a:endParaRPr dirty="0">
              <a:solidFill>
                <a:srgbClr val="000000"/>
              </a:solidFill>
            </a:endParaRPr>
          </a:p>
          <a:p>
            <a:pPr marL="114300" lvl="0" indent="0" algn="l" rtl="0">
              <a:lnSpc>
                <a:spcPct val="100000"/>
              </a:lnSpc>
              <a:spcBef>
                <a:spcPts val="1200"/>
              </a:spcBef>
              <a:spcAft>
                <a:spcPts val="0"/>
              </a:spcAft>
              <a:buSzPts val="1800"/>
              <a:buNone/>
            </a:pPr>
            <a:r>
              <a:rPr lang="en-US" sz="2400" dirty="0">
                <a:solidFill>
                  <a:srgbClr val="000000"/>
                </a:solidFill>
              </a:rPr>
              <a:t>Sexual Assault Resource Center (SARC)</a:t>
            </a:r>
            <a:endParaRPr dirty="0"/>
          </a:p>
          <a:p>
            <a:pPr marL="914400" lvl="1" indent="-342900" algn="l" rtl="0">
              <a:lnSpc>
                <a:spcPct val="100000"/>
              </a:lnSpc>
              <a:spcBef>
                <a:spcPts val="200"/>
              </a:spcBef>
              <a:spcAft>
                <a:spcPts val="0"/>
              </a:spcAft>
              <a:buSzPts val="1500"/>
              <a:buFont typeface="Noto Sans Symbols"/>
              <a:buChar char="❖"/>
            </a:pPr>
            <a:r>
              <a:rPr lang="en-US" sz="2000" dirty="0">
                <a:solidFill>
                  <a:srgbClr val="000000"/>
                </a:solidFill>
              </a:rPr>
              <a:t>Therapy/Counseling</a:t>
            </a:r>
            <a:endParaRPr dirty="0"/>
          </a:p>
          <a:p>
            <a:pPr marL="914400" lvl="1" indent="-342900" algn="l" rtl="0">
              <a:lnSpc>
                <a:spcPct val="100000"/>
              </a:lnSpc>
              <a:spcBef>
                <a:spcPts val="200"/>
              </a:spcBef>
              <a:spcAft>
                <a:spcPts val="0"/>
              </a:spcAft>
              <a:buSzPts val="1500"/>
              <a:buFont typeface="Noto Sans Symbols"/>
              <a:buChar char="❖"/>
            </a:pPr>
            <a:r>
              <a:rPr lang="en-US" sz="2000" dirty="0">
                <a:solidFill>
                  <a:srgbClr val="000000"/>
                </a:solidFill>
              </a:rPr>
              <a:t>Referrals</a:t>
            </a:r>
            <a:endParaRPr dirty="0"/>
          </a:p>
          <a:p>
            <a:pPr marL="914400" lvl="1" indent="-342900" algn="l" rtl="0">
              <a:lnSpc>
                <a:spcPct val="100000"/>
              </a:lnSpc>
              <a:spcBef>
                <a:spcPts val="200"/>
              </a:spcBef>
              <a:spcAft>
                <a:spcPts val="0"/>
              </a:spcAft>
              <a:buSzPts val="1500"/>
              <a:buFont typeface="Noto Sans Symbols"/>
              <a:buChar char="❖"/>
            </a:pPr>
            <a:r>
              <a:rPr lang="en-US" sz="2000" dirty="0">
                <a:solidFill>
                  <a:srgbClr val="000000"/>
                </a:solidFill>
              </a:rPr>
              <a:t>Victim Compensation</a:t>
            </a:r>
            <a:endParaRPr dirty="0"/>
          </a:p>
          <a:p>
            <a:pPr marL="114300" lvl="0" indent="0" algn="l" rtl="0">
              <a:lnSpc>
                <a:spcPct val="100000"/>
              </a:lnSpc>
              <a:spcBef>
                <a:spcPts val="1200"/>
              </a:spcBef>
              <a:spcAft>
                <a:spcPts val="0"/>
              </a:spcAft>
              <a:buSzPts val="1800"/>
              <a:buNone/>
            </a:pPr>
            <a:r>
              <a:rPr lang="en-US" sz="2400" dirty="0">
                <a:solidFill>
                  <a:srgbClr val="000000"/>
                </a:solidFill>
              </a:rPr>
              <a:t>Baylor Scott &amp; White</a:t>
            </a:r>
            <a:endParaRPr dirty="0"/>
          </a:p>
          <a:p>
            <a:pPr marL="914400" lvl="1" indent="-342900" algn="l" rtl="0">
              <a:lnSpc>
                <a:spcPct val="100000"/>
              </a:lnSpc>
              <a:spcBef>
                <a:spcPts val="200"/>
              </a:spcBef>
              <a:spcAft>
                <a:spcPts val="0"/>
              </a:spcAft>
              <a:buSzPts val="1500"/>
              <a:buFont typeface="Noto Sans Symbols"/>
              <a:buChar char="❖"/>
            </a:pPr>
            <a:r>
              <a:rPr lang="en-US" sz="2000" dirty="0">
                <a:solidFill>
                  <a:srgbClr val="000000"/>
                </a:solidFill>
              </a:rPr>
              <a:t>Sexual Assault Nurse Examiner (SANE) Exam</a:t>
            </a:r>
            <a:endParaRPr dirty="0"/>
          </a:p>
          <a:p>
            <a:pPr marL="114300" lvl="0" indent="0" algn="l" rtl="0">
              <a:lnSpc>
                <a:spcPct val="100000"/>
              </a:lnSpc>
              <a:spcBef>
                <a:spcPts val="1200"/>
              </a:spcBef>
              <a:spcAft>
                <a:spcPts val="0"/>
              </a:spcAft>
              <a:buSzPts val="1800"/>
              <a:buNone/>
            </a:pPr>
            <a:br>
              <a:rPr lang="en-US" dirty="0">
                <a:solidFill>
                  <a:srgbClr val="000000"/>
                </a:solidFill>
              </a:rPr>
            </a:br>
            <a:endParaRPr dirty="0">
              <a:solidFill>
                <a:srgbClr val="000000"/>
              </a:solidFill>
            </a:endParaRPr>
          </a:p>
        </p:txBody>
      </p:sp>
      <p:sp>
        <p:nvSpPr>
          <p:cNvPr id="744" name="Google Shape;744;p63"/>
          <p:cNvSpPr txBox="1">
            <a:spLocks noGrp="1"/>
          </p:cNvSpPr>
          <p:nvPr>
            <p:ph type="body" idx="2"/>
          </p:nvPr>
        </p:nvSpPr>
        <p:spPr>
          <a:xfrm>
            <a:off x="8016240" y="2217103"/>
            <a:ext cx="3566160" cy="3352800"/>
          </a:xfrm>
          <a:prstGeom prst="rect">
            <a:avLst/>
          </a:prstGeom>
          <a:noFill/>
          <a:ln>
            <a:noFill/>
          </a:ln>
        </p:spPr>
        <p:txBody>
          <a:bodyPr spcFirstLastPara="1" wrap="square" lIns="0" tIns="45700" rIns="0" bIns="45700" anchor="t" anchorCtr="0">
            <a:noAutofit/>
          </a:bodyPr>
          <a:lstStyle/>
          <a:p>
            <a:pPr marL="114300" lvl="0" indent="0" algn="l" rtl="0">
              <a:lnSpc>
                <a:spcPct val="100000"/>
              </a:lnSpc>
              <a:spcBef>
                <a:spcPts val="1200"/>
              </a:spcBef>
              <a:spcAft>
                <a:spcPts val="0"/>
              </a:spcAft>
              <a:buSzPts val="1800"/>
              <a:buNone/>
            </a:pPr>
            <a:r>
              <a:rPr lang="en-US" sz="2400" dirty="0">
                <a:solidFill>
                  <a:srgbClr val="000000"/>
                </a:solidFill>
              </a:rPr>
              <a:t>Helpline</a:t>
            </a:r>
            <a:endParaRPr dirty="0"/>
          </a:p>
          <a:p>
            <a:pPr marL="457200" lvl="0" indent="-342900" algn="l" rtl="0">
              <a:lnSpc>
                <a:spcPct val="100000"/>
              </a:lnSpc>
              <a:spcBef>
                <a:spcPts val="1200"/>
              </a:spcBef>
              <a:spcAft>
                <a:spcPts val="0"/>
              </a:spcAft>
              <a:buSzPts val="1800"/>
              <a:buChar char=" "/>
            </a:pPr>
            <a:r>
              <a:rPr lang="en-US" sz="2000" dirty="0">
                <a:solidFill>
                  <a:srgbClr val="000000"/>
                </a:solidFill>
                <a:latin typeface="Arial"/>
                <a:ea typeface="Arial"/>
                <a:cs typeface="Arial"/>
                <a:sym typeface="Arial"/>
              </a:rPr>
              <a:t>(979) 845-2700</a:t>
            </a:r>
            <a:endParaRPr dirty="0"/>
          </a:p>
          <a:p>
            <a:pPr marL="114300" lvl="0" indent="0" algn="l" rtl="0">
              <a:lnSpc>
                <a:spcPct val="100000"/>
              </a:lnSpc>
              <a:spcBef>
                <a:spcPts val="1200"/>
              </a:spcBef>
              <a:spcAft>
                <a:spcPts val="0"/>
              </a:spcAft>
              <a:buSzPts val="1800"/>
              <a:buNone/>
            </a:pPr>
            <a:r>
              <a:rPr lang="en-US" sz="2400" dirty="0">
                <a:solidFill>
                  <a:srgbClr val="000000"/>
                </a:solidFill>
              </a:rPr>
              <a:t>Phoebe’s Home</a:t>
            </a:r>
            <a:endParaRPr dirty="0"/>
          </a:p>
          <a:p>
            <a:pPr marL="457200" lvl="0" indent="-342900" algn="l" rtl="0">
              <a:lnSpc>
                <a:spcPct val="90000"/>
              </a:lnSpc>
              <a:spcBef>
                <a:spcPts val="1200"/>
              </a:spcBef>
              <a:spcAft>
                <a:spcPts val="0"/>
              </a:spcAft>
              <a:buSzPts val="1800"/>
              <a:buChar char=" "/>
            </a:pPr>
            <a:r>
              <a:rPr lang="en-US" dirty="0">
                <a:solidFill>
                  <a:srgbClr val="000000"/>
                </a:solidFill>
                <a:latin typeface="Arial"/>
                <a:ea typeface="Arial"/>
                <a:cs typeface="Arial"/>
                <a:sym typeface="Arial"/>
              </a:rPr>
              <a:t>(979) 775-5355</a:t>
            </a:r>
            <a:endParaRPr dirty="0"/>
          </a:p>
          <a:p>
            <a:pPr marL="114300" lvl="0" indent="0" algn="l" rtl="0">
              <a:lnSpc>
                <a:spcPct val="90000"/>
              </a:lnSpc>
              <a:spcBef>
                <a:spcPts val="1200"/>
              </a:spcBef>
              <a:spcAft>
                <a:spcPts val="0"/>
              </a:spcAft>
              <a:buSzPts val="1800"/>
              <a:buNone/>
            </a:pPr>
            <a:r>
              <a:rPr lang="en-US" sz="2400" dirty="0">
                <a:solidFill>
                  <a:srgbClr val="000000"/>
                </a:solidFill>
                <a:latin typeface="Arial"/>
                <a:ea typeface="Arial"/>
                <a:cs typeface="Arial"/>
                <a:sym typeface="Arial"/>
              </a:rPr>
              <a:t>National Sexual Assault Hotline</a:t>
            </a:r>
            <a:endParaRPr dirty="0"/>
          </a:p>
          <a:p>
            <a:pPr marL="571500" lvl="1" indent="0" algn="l" rtl="0">
              <a:lnSpc>
                <a:spcPct val="90000"/>
              </a:lnSpc>
              <a:spcBef>
                <a:spcPts val="200"/>
              </a:spcBef>
              <a:spcAft>
                <a:spcPts val="0"/>
              </a:spcAft>
              <a:buSzPts val="1800"/>
              <a:buNone/>
            </a:pPr>
            <a:r>
              <a:rPr lang="en-US" sz="2000" dirty="0">
                <a:solidFill>
                  <a:srgbClr val="000000"/>
                </a:solidFill>
                <a:latin typeface="Arial"/>
                <a:ea typeface="Arial"/>
                <a:cs typeface="Arial"/>
                <a:sym typeface="Arial"/>
              </a:rPr>
              <a:t>(800) 656 - 4573</a:t>
            </a:r>
            <a:endParaRPr dirty="0"/>
          </a:p>
          <a:p>
            <a:pPr marL="457200" lvl="0" indent="-228600" algn="l" rtl="0">
              <a:lnSpc>
                <a:spcPct val="90000"/>
              </a:lnSpc>
              <a:spcBef>
                <a:spcPts val="1200"/>
              </a:spcBef>
              <a:spcAft>
                <a:spcPts val="0"/>
              </a:spcAft>
              <a:buSzPts val="1800"/>
              <a:buNone/>
            </a:pPr>
            <a:endParaRPr dirty="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7"/>
          <p:cNvSpPr txBox="1">
            <a:spLocks noGrp="1"/>
          </p:cNvSpPr>
          <p:nvPr>
            <p:ph type="title"/>
          </p:nvPr>
        </p:nvSpPr>
        <p:spPr>
          <a:xfrm>
            <a:off x="1097280" y="134203"/>
            <a:ext cx="10058400" cy="126878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4800"/>
              <a:buNone/>
            </a:pPr>
            <a:r>
              <a:rPr lang="en-US" dirty="0"/>
              <a:t>Implicit Bias &amp; Gender Discrimination</a:t>
            </a:r>
            <a:endParaRPr dirty="0"/>
          </a:p>
        </p:txBody>
      </p:sp>
      <p:sp>
        <p:nvSpPr>
          <p:cNvPr id="224" name="Google Shape;224;p7"/>
          <p:cNvSpPr txBox="1">
            <a:spLocks noGrp="1"/>
          </p:cNvSpPr>
          <p:nvPr>
            <p:ph idx="1"/>
          </p:nvPr>
        </p:nvSpPr>
        <p:spPr>
          <a:xfrm>
            <a:off x="1097275" y="2065442"/>
            <a:ext cx="10058400" cy="4397400"/>
          </a:xfrm>
          <a:prstGeom prst="rect">
            <a:avLst/>
          </a:prstGeom>
          <a:noFill/>
          <a:ln>
            <a:noFill/>
          </a:ln>
        </p:spPr>
        <p:txBody>
          <a:bodyPr spcFirstLastPara="1" wrap="square" lIns="0" tIns="45700" rIns="0" bIns="45700" anchor="t" anchorCtr="0">
            <a:noAutofit/>
          </a:bodyPr>
          <a:lstStyle/>
          <a:p>
            <a:pPr marL="533400" lvl="0" indent="-457200" algn="l" rtl="0">
              <a:lnSpc>
                <a:spcPct val="80000"/>
              </a:lnSpc>
              <a:spcBef>
                <a:spcPts val="0"/>
              </a:spcBef>
              <a:spcAft>
                <a:spcPts val="0"/>
              </a:spcAft>
              <a:buSzPts val="2400"/>
              <a:buFont typeface="Arial"/>
              <a:buAutoNum type="arabicPeriod"/>
            </a:pPr>
            <a:r>
              <a:rPr lang="en-US" sz="2400" b="1">
                <a:solidFill>
                  <a:schemeClr val="dk1"/>
                </a:solidFill>
                <a:latin typeface="Arial"/>
                <a:ea typeface="Arial"/>
                <a:cs typeface="Arial"/>
                <a:sym typeface="Arial"/>
              </a:rPr>
              <a:t>Cognitive Factors</a:t>
            </a:r>
            <a:endParaRPr sz="2400" b="1">
              <a:solidFill>
                <a:schemeClr val="dk1"/>
              </a:solidFill>
              <a:latin typeface="Arial"/>
              <a:ea typeface="Arial"/>
              <a:cs typeface="Arial"/>
              <a:sym typeface="Arial"/>
            </a:endParaRPr>
          </a:p>
          <a:p>
            <a:pPr marL="990600" lvl="1" indent="-457200" algn="l" rtl="0">
              <a:lnSpc>
                <a:spcPct val="80000"/>
              </a:lnSpc>
              <a:spcBef>
                <a:spcPts val="600"/>
              </a:spcBef>
              <a:spcAft>
                <a:spcPts val="0"/>
              </a:spcAft>
              <a:buSzPts val="2400"/>
              <a:buFont typeface="Arial"/>
              <a:buAutoNum type="alphaLcPeriod"/>
            </a:pPr>
            <a:r>
              <a:rPr lang="en-US" sz="2400">
                <a:solidFill>
                  <a:schemeClr val="dk1"/>
                </a:solidFill>
                <a:latin typeface="Arial"/>
                <a:ea typeface="Arial"/>
                <a:cs typeface="Arial"/>
                <a:sym typeface="Arial"/>
              </a:rPr>
              <a:t>Categorization effects</a:t>
            </a:r>
            <a:endParaRPr sz="2400">
              <a:solidFill>
                <a:schemeClr val="dk1"/>
              </a:solidFill>
              <a:latin typeface="Arial"/>
              <a:ea typeface="Arial"/>
              <a:cs typeface="Arial"/>
              <a:sym typeface="Arial"/>
            </a:endParaRPr>
          </a:p>
          <a:p>
            <a:pPr marL="990600" lvl="1" indent="-457200" algn="l" rtl="0">
              <a:lnSpc>
                <a:spcPct val="80000"/>
              </a:lnSpc>
              <a:spcBef>
                <a:spcPts val="600"/>
              </a:spcBef>
              <a:spcAft>
                <a:spcPts val="0"/>
              </a:spcAft>
              <a:buSzPts val="2400"/>
              <a:buFont typeface="Arial"/>
              <a:buAutoNum type="alphaLcPeriod"/>
            </a:pPr>
            <a:r>
              <a:rPr lang="en-US" sz="2400">
                <a:solidFill>
                  <a:schemeClr val="dk1"/>
                </a:solidFill>
                <a:latin typeface="Arial"/>
                <a:ea typeface="Arial"/>
                <a:cs typeface="Arial"/>
                <a:sym typeface="Arial"/>
              </a:rPr>
              <a:t>Confirmation bias</a:t>
            </a:r>
            <a:endParaRPr sz="2400">
              <a:solidFill>
                <a:schemeClr val="dk1"/>
              </a:solidFill>
              <a:latin typeface="Arial"/>
              <a:ea typeface="Arial"/>
              <a:cs typeface="Arial"/>
              <a:sym typeface="Arial"/>
            </a:endParaRPr>
          </a:p>
          <a:p>
            <a:pPr marL="990600" lvl="1" indent="-457200" algn="l" rtl="0">
              <a:lnSpc>
                <a:spcPct val="80000"/>
              </a:lnSpc>
              <a:spcBef>
                <a:spcPts val="600"/>
              </a:spcBef>
              <a:spcAft>
                <a:spcPts val="0"/>
              </a:spcAft>
              <a:buSzPts val="2400"/>
              <a:buFont typeface="Arial"/>
              <a:buAutoNum type="alphaLcPeriod"/>
            </a:pPr>
            <a:r>
              <a:rPr lang="en-US" sz="2400">
                <a:solidFill>
                  <a:schemeClr val="dk1"/>
                </a:solidFill>
                <a:latin typeface="Arial"/>
                <a:ea typeface="Arial"/>
                <a:cs typeface="Arial"/>
                <a:sym typeface="Arial"/>
              </a:rPr>
              <a:t>External vs. Internal attributions</a:t>
            </a:r>
            <a:endParaRPr sz="2400">
              <a:solidFill>
                <a:schemeClr val="dk1"/>
              </a:solidFill>
              <a:latin typeface="Arial"/>
              <a:ea typeface="Arial"/>
              <a:cs typeface="Arial"/>
              <a:sym typeface="Arial"/>
            </a:endParaRPr>
          </a:p>
          <a:p>
            <a:pPr marL="990600" lvl="1" indent="-457200" algn="l" rtl="0">
              <a:lnSpc>
                <a:spcPct val="80000"/>
              </a:lnSpc>
              <a:spcBef>
                <a:spcPts val="600"/>
              </a:spcBef>
              <a:spcAft>
                <a:spcPts val="0"/>
              </a:spcAft>
              <a:buSzPts val="2400"/>
              <a:buFont typeface="Arial"/>
              <a:buAutoNum type="alphaLcPeriod"/>
            </a:pPr>
            <a:r>
              <a:rPr lang="en-US" sz="2400">
                <a:solidFill>
                  <a:schemeClr val="dk1"/>
                </a:solidFill>
                <a:latin typeface="Arial"/>
                <a:ea typeface="Arial"/>
                <a:cs typeface="Arial"/>
                <a:sym typeface="Arial"/>
              </a:rPr>
              <a:t>Out-group homogeneity</a:t>
            </a:r>
            <a:endParaRPr sz="2400">
              <a:solidFill>
                <a:schemeClr val="dk1"/>
              </a:solidFill>
              <a:latin typeface="Arial"/>
              <a:ea typeface="Arial"/>
              <a:cs typeface="Arial"/>
              <a:sym typeface="Arial"/>
            </a:endParaRPr>
          </a:p>
          <a:p>
            <a:pPr marL="533400" lvl="0" indent="-457200" algn="l" rtl="0">
              <a:lnSpc>
                <a:spcPct val="80000"/>
              </a:lnSpc>
              <a:spcBef>
                <a:spcPts val="600"/>
              </a:spcBef>
              <a:spcAft>
                <a:spcPts val="0"/>
              </a:spcAft>
              <a:buSzPts val="2400"/>
              <a:buFont typeface="Arial"/>
              <a:buAutoNum type="arabicPeriod"/>
            </a:pPr>
            <a:r>
              <a:rPr lang="en-US" sz="2400" b="1">
                <a:solidFill>
                  <a:schemeClr val="dk1"/>
                </a:solidFill>
                <a:latin typeface="Arial"/>
                <a:ea typeface="Arial"/>
                <a:cs typeface="Arial"/>
                <a:sym typeface="Arial"/>
              </a:rPr>
              <a:t>Affective Factors</a:t>
            </a:r>
            <a:endParaRPr sz="2400" b="1">
              <a:solidFill>
                <a:schemeClr val="dk1"/>
              </a:solidFill>
              <a:latin typeface="Arial"/>
              <a:ea typeface="Arial"/>
              <a:cs typeface="Arial"/>
              <a:sym typeface="Arial"/>
            </a:endParaRPr>
          </a:p>
          <a:p>
            <a:pPr marL="990600" lvl="1" indent="-457200" algn="l" rtl="0">
              <a:lnSpc>
                <a:spcPct val="80000"/>
              </a:lnSpc>
              <a:spcBef>
                <a:spcPts val="600"/>
              </a:spcBef>
              <a:spcAft>
                <a:spcPts val="0"/>
              </a:spcAft>
              <a:buSzPts val="2400"/>
              <a:buFont typeface="Arial"/>
              <a:buAutoNum type="alphaLcPeriod"/>
            </a:pPr>
            <a:r>
              <a:rPr lang="en-US" sz="2400">
                <a:solidFill>
                  <a:schemeClr val="dk1"/>
                </a:solidFill>
                <a:latin typeface="Arial"/>
                <a:ea typeface="Arial"/>
                <a:cs typeface="Arial"/>
                <a:sym typeface="Arial"/>
              </a:rPr>
              <a:t>In-group favoritism and out-group denigration</a:t>
            </a:r>
            <a:endParaRPr sz="2400">
              <a:solidFill>
                <a:schemeClr val="dk1"/>
              </a:solidFill>
              <a:latin typeface="Arial"/>
              <a:ea typeface="Arial"/>
              <a:cs typeface="Arial"/>
              <a:sym typeface="Arial"/>
            </a:endParaRPr>
          </a:p>
          <a:p>
            <a:pPr marL="990600" lvl="1" indent="-457200" algn="l" rtl="0">
              <a:lnSpc>
                <a:spcPct val="80000"/>
              </a:lnSpc>
              <a:spcBef>
                <a:spcPts val="600"/>
              </a:spcBef>
              <a:spcAft>
                <a:spcPts val="0"/>
              </a:spcAft>
              <a:buSzPts val="2400"/>
              <a:buFont typeface="Arial"/>
              <a:buAutoNum type="alphaLcPeriod"/>
            </a:pPr>
            <a:r>
              <a:rPr lang="en-US" sz="2400">
                <a:solidFill>
                  <a:schemeClr val="dk1"/>
                </a:solidFill>
                <a:latin typeface="Arial"/>
                <a:ea typeface="Arial"/>
                <a:cs typeface="Arial"/>
                <a:sym typeface="Arial"/>
              </a:rPr>
              <a:t>Preference for homogenous social circles</a:t>
            </a:r>
            <a:endParaRPr sz="2400">
              <a:solidFill>
                <a:schemeClr val="dk1"/>
              </a:solidFill>
              <a:latin typeface="Arial"/>
              <a:ea typeface="Arial"/>
              <a:cs typeface="Arial"/>
              <a:sym typeface="Arial"/>
            </a:endParaRPr>
          </a:p>
          <a:p>
            <a:pPr marL="990600" lvl="1" indent="-457200" algn="l" rtl="0">
              <a:lnSpc>
                <a:spcPct val="80000"/>
              </a:lnSpc>
              <a:spcBef>
                <a:spcPts val="600"/>
              </a:spcBef>
              <a:spcAft>
                <a:spcPts val="0"/>
              </a:spcAft>
              <a:buSzPts val="2400"/>
              <a:buFont typeface="Arial"/>
              <a:buAutoNum type="alphaLcPeriod"/>
            </a:pPr>
            <a:r>
              <a:rPr lang="en-US" sz="2400">
                <a:solidFill>
                  <a:schemeClr val="dk1"/>
                </a:solidFill>
                <a:latin typeface="Arial"/>
                <a:ea typeface="Arial"/>
                <a:cs typeface="Arial"/>
                <a:sym typeface="Arial"/>
              </a:rPr>
              <a:t>Perceived status threat</a:t>
            </a:r>
            <a:endParaRPr sz="2400">
              <a:solidFill>
                <a:schemeClr val="dk1"/>
              </a:solidFill>
              <a:latin typeface="Arial"/>
              <a:ea typeface="Arial"/>
              <a:cs typeface="Arial"/>
              <a:sym typeface="Arial"/>
            </a:endParaRPr>
          </a:p>
          <a:p>
            <a:pPr marL="990600" lvl="1" indent="-457200" algn="l" rtl="0">
              <a:lnSpc>
                <a:spcPct val="80000"/>
              </a:lnSpc>
              <a:spcBef>
                <a:spcPts val="600"/>
              </a:spcBef>
              <a:spcAft>
                <a:spcPts val="600"/>
              </a:spcAft>
              <a:buSzPts val="2400"/>
              <a:buFont typeface="Arial"/>
              <a:buAutoNum type="alphaLcPeriod"/>
            </a:pPr>
            <a:r>
              <a:rPr lang="en-US" sz="2400">
                <a:solidFill>
                  <a:schemeClr val="dk1"/>
                </a:solidFill>
                <a:latin typeface="Arial"/>
                <a:ea typeface="Arial"/>
                <a:cs typeface="Arial"/>
                <a:sym typeface="Arial"/>
              </a:rPr>
              <a:t>Desire to maintain status quo</a:t>
            </a:r>
            <a:r>
              <a:rPr lang="en-US" sz="2200">
                <a:solidFill>
                  <a:schemeClr val="dk1"/>
                </a:solidFill>
                <a:latin typeface="Arial"/>
                <a:ea typeface="Arial"/>
                <a:cs typeface="Arial"/>
                <a:sym typeface="Arial"/>
              </a:rPr>
              <a:t>	</a:t>
            </a:r>
            <a:endParaRPr sz="220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95"/>
        <p:cNvGrpSpPr/>
        <p:nvPr/>
      </p:nvGrpSpPr>
      <p:grpSpPr>
        <a:xfrm>
          <a:off x="0" y="0"/>
          <a:ext cx="0" cy="0"/>
          <a:chOff x="0" y="0"/>
          <a:chExt cx="0" cy="0"/>
        </a:xfrm>
      </p:grpSpPr>
      <p:sp>
        <p:nvSpPr>
          <p:cNvPr id="196" name="Google Shape;196;p5"/>
          <p:cNvSpPr txBox="1"/>
          <p:nvPr/>
        </p:nvSpPr>
        <p:spPr>
          <a:xfrm>
            <a:off x="4800600" y="2133600"/>
            <a:ext cx="2667000" cy="369888"/>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Trebuchet MS"/>
                <a:ea typeface="Trebuchet MS"/>
                <a:cs typeface="Trebuchet MS"/>
                <a:sym typeface="Trebuchet MS"/>
              </a:rPr>
              <a:t>       </a:t>
            </a:r>
            <a:endParaRPr sz="1400" b="0" i="0" u="none" strike="noStrike" cap="none">
              <a:solidFill>
                <a:srgbClr val="000000"/>
              </a:solidFill>
              <a:latin typeface="Arial"/>
              <a:ea typeface="Arial"/>
              <a:cs typeface="Arial"/>
              <a:sym typeface="Arial"/>
            </a:endParaRPr>
          </a:p>
        </p:txBody>
      </p:sp>
      <p:sp>
        <p:nvSpPr>
          <p:cNvPr id="197" name="Google Shape;197;p5"/>
          <p:cNvSpPr txBox="1"/>
          <p:nvPr/>
        </p:nvSpPr>
        <p:spPr>
          <a:xfrm>
            <a:off x="6400800" y="1828800"/>
            <a:ext cx="838200" cy="381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Trebuchet MS"/>
                <a:ea typeface="Trebuchet MS"/>
                <a:cs typeface="Trebuchet MS"/>
                <a:sym typeface="Trebuchet MS"/>
              </a:rPr>
              <a:t>          </a:t>
            </a:r>
            <a:endParaRPr sz="1400" b="0" i="0" u="none" strike="noStrike" cap="none">
              <a:solidFill>
                <a:srgbClr val="000000"/>
              </a:solidFill>
              <a:latin typeface="Arial"/>
              <a:ea typeface="Arial"/>
              <a:cs typeface="Arial"/>
              <a:sym typeface="Arial"/>
            </a:endParaRPr>
          </a:p>
        </p:txBody>
      </p:sp>
      <p:grpSp>
        <p:nvGrpSpPr>
          <p:cNvPr id="198" name="Google Shape;198;p5"/>
          <p:cNvGrpSpPr/>
          <p:nvPr/>
        </p:nvGrpSpPr>
        <p:grpSpPr>
          <a:xfrm>
            <a:off x="2646916" y="941232"/>
            <a:ext cx="6974367" cy="5077134"/>
            <a:chOff x="360916" y="1432"/>
            <a:chExt cx="6974367" cy="5077134"/>
          </a:xfrm>
        </p:grpSpPr>
        <p:sp>
          <p:nvSpPr>
            <p:cNvPr id="199" name="Google Shape;199;p5"/>
            <p:cNvSpPr/>
            <p:nvPr/>
          </p:nvSpPr>
          <p:spPr>
            <a:xfrm>
              <a:off x="2532831" y="1432"/>
              <a:ext cx="2630537" cy="1315268"/>
            </a:xfrm>
            <a:prstGeom prst="roundRect">
              <a:avLst>
                <a:gd name="adj" fmla="val 10000"/>
              </a:avLst>
            </a:prstGeom>
            <a:gradFill>
              <a:gsLst>
                <a:gs pos="0">
                  <a:srgbClr val="EF7B00"/>
                </a:gs>
                <a:gs pos="34000">
                  <a:srgbClr val="ED7B00"/>
                </a:gs>
                <a:gs pos="70000">
                  <a:srgbClr val="F67E00"/>
                </a:gs>
                <a:gs pos="100000">
                  <a:srgbClr val="ED8305"/>
                </a:gs>
              </a:gsLst>
              <a:path path="circle">
                <a:fillToRect l="50000" t="50000" r="50000" b="50000"/>
              </a:path>
              <a:tileRect/>
            </a:gradFill>
            <a:ln>
              <a:noFill/>
            </a:ln>
            <a:effectLst>
              <a:outerShdw blurRad="38100" dist="25400" dir="2700000" algn="br" rotWithShape="0">
                <a:srgbClr val="000000">
                  <a:alpha val="6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00" name="Google Shape;200;p5"/>
            <p:cNvSpPr txBox="1"/>
            <p:nvPr/>
          </p:nvSpPr>
          <p:spPr>
            <a:xfrm>
              <a:off x="2571354" y="39955"/>
              <a:ext cx="2553491" cy="1238222"/>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US" sz="3200" b="0" i="0" u="none" strike="noStrike" cap="none">
                  <a:solidFill>
                    <a:schemeClr val="lt1"/>
                  </a:solidFill>
                  <a:latin typeface="Arial"/>
                  <a:ea typeface="Arial"/>
                  <a:cs typeface="Arial"/>
                  <a:sym typeface="Arial"/>
                </a:rPr>
                <a:t>Prejudice</a:t>
              </a:r>
              <a:endParaRPr sz="3200" b="0" i="0" u="none" strike="noStrike" cap="none">
                <a:solidFill>
                  <a:srgbClr val="000000"/>
                </a:solidFill>
                <a:latin typeface="Arial"/>
                <a:ea typeface="Arial"/>
                <a:cs typeface="Arial"/>
                <a:sym typeface="Arial"/>
              </a:endParaRPr>
            </a:p>
          </p:txBody>
        </p:sp>
        <p:sp>
          <p:nvSpPr>
            <p:cNvPr id="201" name="Google Shape;201;p5"/>
            <p:cNvSpPr/>
            <p:nvPr/>
          </p:nvSpPr>
          <p:spPr>
            <a:xfrm rot="3600000">
              <a:off x="4248740" y="2309828"/>
              <a:ext cx="1370633" cy="460343"/>
            </a:xfrm>
            <a:prstGeom prst="leftRightArrow">
              <a:avLst>
                <a:gd name="adj1" fmla="val 60000"/>
                <a:gd name="adj2" fmla="val 50000"/>
              </a:avLst>
            </a:prstGeom>
            <a:gradFill>
              <a:gsLst>
                <a:gs pos="0">
                  <a:srgbClr val="E6AF91"/>
                </a:gs>
                <a:gs pos="34000">
                  <a:srgbClr val="E7B193"/>
                </a:gs>
                <a:gs pos="70000">
                  <a:srgbClr val="ECB494"/>
                </a:gs>
                <a:gs pos="100000">
                  <a:srgbClr val="F1BEA3"/>
                </a:gs>
              </a:gsLst>
              <a:path path="circle">
                <a:fillToRect l="50000" t="50000" r="50000" b="50000"/>
              </a:path>
              <a:tileRect/>
            </a:gradFill>
            <a:ln>
              <a:noFill/>
            </a:ln>
            <a:effectLst>
              <a:outerShdw blurRad="38100" dist="25400" dir="2700000" algn="br" rotWithShape="0">
                <a:srgbClr val="000000">
                  <a:alpha val="6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02" name="Google Shape;202;p5"/>
            <p:cNvSpPr txBox="1"/>
            <p:nvPr/>
          </p:nvSpPr>
          <p:spPr>
            <a:xfrm rot="3600000">
              <a:off x="4386843" y="2401897"/>
              <a:ext cx="1094427" cy="27620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203" name="Google Shape;203;p5"/>
            <p:cNvSpPr/>
            <p:nvPr/>
          </p:nvSpPr>
          <p:spPr>
            <a:xfrm>
              <a:off x="4704746" y="3763298"/>
              <a:ext cx="2630537" cy="1315268"/>
            </a:xfrm>
            <a:prstGeom prst="roundRect">
              <a:avLst>
                <a:gd name="adj" fmla="val 10000"/>
              </a:avLst>
            </a:prstGeom>
            <a:gradFill>
              <a:gsLst>
                <a:gs pos="0">
                  <a:srgbClr val="EF7B00"/>
                </a:gs>
                <a:gs pos="34000">
                  <a:srgbClr val="ED7B00"/>
                </a:gs>
                <a:gs pos="70000">
                  <a:srgbClr val="F67E00"/>
                </a:gs>
                <a:gs pos="100000">
                  <a:srgbClr val="ED8305"/>
                </a:gs>
              </a:gsLst>
              <a:path path="circle">
                <a:fillToRect l="50000" t="50000" r="50000" b="50000"/>
              </a:path>
              <a:tileRect/>
            </a:gradFill>
            <a:ln>
              <a:noFill/>
            </a:ln>
            <a:effectLst>
              <a:outerShdw blurRad="38100" dist="25400" dir="2700000" algn="br" rotWithShape="0">
                <a:srgbClr val="000000">
                  <a:alpha val="6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04" name="Google Shape;204;p5"/>
            <p:cNvSpPr txBox="1"/>
            <p:nvPr/>
          </p:nvSpPr>
          <p:spPr>
            <a:xfrm>
              <a:off x="4743269" y="3801821"/>
              <a:ext cx="2553491" cy="1238222"/>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US" sz="3000" b="0" i="0" u="none" strike="noStrike" cap="none" dirty="0">
                  <a:solidFill>
                    <a:schemeClr val="lt1"/>
                  </a:solidFill>
                  <a:latin typeface="Arial"/>
                  <a:ea typeface="Arial"/>
                  <a:cs typeface="Arial"/>
                  <a:sym typeface="Arial"/>
                </a:rPr>
                <a:t>Discrimination</a:t>
              </a:r>
              <a:endParaRPr sz="3000" b="0" i="0" u="none" strike="noStrike" cap="none" dirty="0">
                <a:solidFill>
                  <a:srgbClr val="000000"/>
                </a:solidFill>
                <a:latin typeface="Arial"/>
                <a:ea typeface="Arial"/>
                <a:cs typeface="Arial"/>
                <a:sym typeface="Arial"/>
              </a:endParaRPr>
            </a:p>
          </p:txBody>
        </p:sp>
        <p:sp>
          <p:nvSpPr>
            <p:cNvPr id="205" name="Google Shape;205;p5"/>
            <p:cNvSpPr/>
            <p:nvPr/>
          </p:nvSpPr>
          <p:spPr>
            <a:xfrm rot="10800000">
              <a:off x="3162783" y="4190761"/>
              <a:ext cx="1370633" cy="460343"/>
            </a:xfrm>
            <a:prstGeom prst="leftRightArrow">
              <a:avLst>
                <a:gd name="adj1" fmla="val 60000"/>
                <a:gd name="adj2" fmla="val 50000"/>
              </a:avLst>
            </a:prstGeom>
            <a:gradFill>
              <a:gsLst>
                <a:gs pos="0">
                  <a:srgbClr val="E6AF91"/>
                </a:gs>
                <a:gs pos="34000">
                  <a:srgbClr val="E7B193"/>
                </a:gs>
                <a:gs pos="70000">
                  <a:srgbClr val="ECB494"/>
                </a:gs>
                <a:gs pos="100000">
                  <a:srgbClr val="F1BEA3"/>
                </a:gs>
              </a:gsLst>
              <a:path path="circle">
                <a:fillToRect l="50000" t="50000" r="50000" b="50000"/>
              </a:path>
              <a:tileRect/>
            </a:gradFill>
            <a:ln>
              <a:noFill/>
            </a:ln>
            <a:effectLst>
              <a:outerShdw blurRad="38100" dist="25400" dir="2700000" algn="br" rotWithShape="0">
                <a:srgbClr val="000000">
                  <a:alpha val="6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06" name="Google Shape;206;p5"/>
            <p:cNvSpPr txBox="1"/>
            <p:nvPr/>
          </p:nvSpPr>
          <p:spPr>
            <a:xfrm>
              <a:off x="3300886" y="4282830"/>
              <a:ext cx="1094427" cy="27620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207" name="Google Shape;207;p5"/>
            <p:cNvSpPr/>
            <p:nvPr/>
          </p:nvSpPr>
          <p:spPr>
            <a:xfrm>
              <a:off x="360916" y="3763298"/>
              <a:ext cx="2630537" cy="1315268"/>
            </a:xfrm>
            <a:prstGeom prst="roundRect">
              <a:avLst>
                <a:gd name="adj" fmla="val 10000"/>
              </a:avLst>
            </a:prstGeom>
            <a:gradFill>
              <a:gsLst>
                <a:gs pos="0">
                  <a:srgbClr val="EF7B00"/>
                </a:gs>
                <a:gs pos="34000">
                  <a:srgbClr val="ED7B00"/>
                </a:gs>
                <a:gs pos="70000">
                  <a:srgbClr val="F67E00"/>
                </a:gs>
                <a:gs pos="100000">
                  <a:srgbClr val="ED8305"/>
                </a:gs>
              </a:gsLst>
              <a:path path="circle">
                <a:fillToRect l="50000" t="50000" r="50000" b="50000"/>
              </a:path>
              <a:tileRect/>
            </a:gradFill>
            <a:ln>
              <a:noFill/>
            </a:ln>
            <a:effectLst>
              <a:outerShdw blurRad="38100" dist="25400" dir="2700000" algn="br" rotWithShape="0">
                <a:srgbClr val="000000">
                  <a:alpha val="6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08" name="Google Shape;208;p5"/>
            <p:cNvSpPr txBox="1"/>
            <p:nvPr/>
          </p:nvSpPr>
          <p:spPr>
            <a:xfrm>
              <a:off x="399439" y="3801821"/>
              <a:ext cx="2553491" cy="1238222"/>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US" sz="3200" b="0" i="0" u="none" strike="noStrike" cap="none">
                  <a:solidFill>
                    <a:schemeClr val="lt1"/>
                  </a:solidFill>
                  <a:latin typeface="Arial"/>
                  <a:ea typeface="Arial"/>
                  <a:cs typeface="Arial"/>
                  <a:sym typeface="Arial"/>
                </a:rPr>
                <a:t>Stereotypes</a:t>
              </a:r>
              <a:endParaRPr sz="3200" b="0" i="0" u="none" strike="noStrike" cap="none">
                <a:solidFill>
                  <a:srgbClr val="000000"/>
                </a:solidFill>
                <a:latin typeface="Arial"/>
                <a:ea typeface="Arial"/>
                <a:cs typeface="Arial"/>
                <a:sym typeface="Arial"/>
              </a:endParaRPr>
            </a:p>
          </p:txBody>
        </p:sp>
        <p:sp>
          <p:nvSpPr>
            <p:cNvPr id="209" name="Google Shape;209;p5"/>
            <p:cNvSpPr/>
            <p:nvPr/>
          </p:nvSpPr>
          <p:spPr>
            <a:xfrm rot="-3600000">
              <a:off x="2076825" y="2309828"/>
              <a:ext cx="1370633" cy="460343"/>
            </a:xfrm>
            <a:prstGeom prst="leftRightArrow">
              <a:avLst>
                <a:gd name="adj1" fmla="val 60000"/>
                <a:gd name="adj2" fmla="val 50000"/>
              </a:avLst>
            </a:prstGeom>
            <a:gradFill>
              <a:gsLst>
                <a:gs pos="0">
                  <a:srgbClr val="E6AF91"/>
                </a:gs>
                <a:gs pos="34000">
                  <a:srgbClr val="E7B193"/>
                </a:gs>
                <a:gs pos="70000">
                  <a:srgbClr val="ECB494"/>
                </a:gs>
                <a:gs pos="100000">
                  <a:srgbClr val="F1BEA3"/>
                </a:gs>
              </a:gsLst>
              <a:path path="circle">
                <a:fillToRect l="50000" t="50000" r="50000" b="50000"/>
              </a:path>
              <a:tileRect/>
            </a:gradFill>
            <a:ln>
              <a:noFill/>
            </a:ln>
            <a:effectLst>
              <a:outerShdw blurRad="38100" dist="25400" dir="2700000" algn="br" rotWithShape="0">
                <a:srgbClr val="000000">
                  <a:alpha val="6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10" name="Google Shape;210;p5"/>
            <p:cNvSpPr txBox="1"/>
            <p:nvPr/>
          </p:nvSpPr>
          <p:spPr>
            <a:xfrm rot="-3600000">
              <a:off x="2214928" y="2401897"/>
              <a:ext cx="1094427" cy="27620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7" name="Google Shape;217;p6"/>
          <p:cNvSpPr txBox="1"/>
          <p:nvPr/>
        </p:nvSpPr>
        <p:spPr>
          <a:xfrm>
            <a:off x="1" y="320409"/>
            <a:ext cx="12191999" cy="1139700"/>
          </a:xfrm>
          <a:prstGeom prst="rect">
            <a:avLst/>
          </a:prstGeom>
          <a:noFill/>
          <a:ln>
            <a:noFill/>
          </a:ln>
        </p:spPr>
        <p:txBody>
          <a:bodyPr spcFirstLastPara="1" wrap="square" lIns="91425" tIns="45700" rIns="91425" bIns="45700" anchor="b" anchorCtr="0">
            <a:noAutofit/>
          </a:bodyPr>
          <a:lstStyle/>
          <a:p>
            <a:pPr marL="0" marR="0" lvl="0" indent="0" algn="ctr" rtl="0">
              <a:lnSpc>
                <a:spcPct val="85000"/>
              </a:lnSpc>
              <a:spcBef>
                <a:spcPts val="0"/>
              </a:spcBef>
              <a:spcAft>
                <a:spcPts val="0"/>
              </a:spcAft>
              <a:buClr>
                <a:srgbClr val="3F3F3F"/>
              </a:buClr>
              <a:buSzPts val="4800"/>
              <a:buFont typeface="Trebuchet MS"/>
              <a:buNone/>
            </a:pPr>
            <a:r>
              <a:rPr lang="en-US" sz="6000" b="0" i="0" u="none" strike="noStrike" cap="none" dirty="0">
                <a:solidFill>
                  <a:srgbClr val="FFFFFF"/>
                </a:solidFill>
                <a:latin typeface="Arial"/>
                <a:ea typeface="Arial"/>
                <a:cs typeface="Arial"/>
                <a:sym typeface="Arial"/>
              </a:rPr>
              <a:t>2. Implicit Bias</a:t>
            </a:r>
            <a:endParaRPr sz="6000" b="0" i="0" u="none" strike="noStrike" cap="none" dirty="0">
              <a:solidFill>
                <a:srgbClr val="FFFFFF"/>
              </a:solidFill>
              <a:latin typeface="Arial"/>
              <a:ea typeface="Arial"/>
              <a:cs typeface="Arial"/>
              <a:sym typeface="Arial"/>
            </a:endParaRPr>
          </a:p>
        </p:txBody>
      </p:sp>
      <p:pic>
        <p:nvPicPr>
          <p:cNvPr id="2" name="Online Media 1" title="Fighting Gender Bias in the Workplace">
            <a:hlinkClick r:id="" action="ppaction://media"/>
            <a:extLst>
              <a:ext uri="{FF2B5EF4-FFF2-40B4-BE49-F238E27FC236}">
                <a16:creationId xmlns:a16="http://schemas.microsoft.com/office/drawing/2014/main" id="{41BA9BC2-F00E-84BA-8CA0-9BA57A4A6C52}"/>
              </a:ext>
            </a:extLst>
          </p:cNvPr>
          <p:cNvPicPr>
            <a:picLocks noRot="1" noChangeAspect="1"/>
          </p:cNvPicPr>
          <p:nvPr>
            <a:videoFile r:link="rId1"/>
          </p:nvPr>
        </p:nvPicPr>
        <p:blipFill>
          <a:blip r:embed="rId4"/>
          <a:stretch>
            <a:fillRect/>
          </a:stretch>
        </p:blipFill>
        <p:spPr>
          <a:xfrm>
            <a:off x="2250831" y="1897076"/>
            <a:ext cx="6822830" cy="38548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0"/>
          <p:cNvSpPr txBox="1">
            <a:spLocks noGrp="1"/>
          </p:cNvSpPr>
          <p:nvPr>
            <p:ph type="title"/>
          </p:nvPr>
        </p:nvSpPr>
        <p:spPr>
          <a:xfrm>
            <a:off x="1112047" y="0"/>
            <a:ext cx="10058400" cy="1450757"/>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4800"/>
              <a:buFont typeface="Arial"/>
              <a:buNone/>
            </a:pPr>
            <a:r>
              <a:rPr lang="en-US"/>
              <a:t>Implicit Association Test</a:t>
            </a:r>
            <a:endParaRPr/>
          </a:p>
        </p:txBody>
      </p:sp>
      <p:sp>
        <p:nvSpPr>
          <p:cNvPr id="245" name="Google Shape;245;p10"/>
          <p:cNvSpPr txBox="1">
            <a:spLocks noGrp="1"/>
          </p:cNvSpPr>
          <p:nvPr>
            <p:ph idx="1"/>
          </p:nvPr>
        </p:nvSpPr>
        <p:spPr>
          <a:xfrm>
            <a:off x="1625600" y="1808480"/>
            <a:ext cx="9001759" cy="4389120"/>
          </a:xfrm>
          <a:prstGeom prst="rect">
            <a:avLst/>
          </a:prstGeom>
          <a:noFill/>
          <a:ln>
            <a:noFill/>
          </a:ln>
        </p:spPr>
        <p:txBody>
          <a:bodyPr spcFirstLastPara="1" wrap="square" lIns="0" tIns="45700" rIns="0" bIns="45700" anchor="t" anchorCtr="0">
            <a:noAutofit/>
          </a:bodyPr>
          <a:lstStyle/>
          <a:p>
            <a:pPr marL="91440" lvl="0" indent="0" algn="l" rtl="0">
              <a:lnSpc>
                <a:spcPct val="70000"/>
              </a:lnSpc>
              <a:spcBef>
                <a:spcPts val="0"/>
              </a:spcBef>
              <a:spcAft>
                <a:spcPts val="0"/>
              </a:spcAft>
              <a:buSzPts val="1850"/>
              <a:buNone/>
            </a:pPr>
            <a:endParaRPr sz="1850" b="1" dirty="0"/>
          </a:p>
          <a:p>
            <a:pPr marL="0" lvl="0" indent="0" algn="l" rtl="0">
              <a:lnSpc>
                <a:spcPct val="70000"/>
              </a:lnSpc>
              <a:spcBef>
                <a:spcPts val="3200"/>
              </a:spcBef>
              <a:spcAft>
                <a:spcPts val="0"/>
              </a:spcAft>
              <a:buSzPts val="2405"/>
              <a:buNone/>
            </a:pPr>
            <a:r>
              <a:rPr lang="en-US" sz="2405" dirty="0">
                <a:solidFill>
                  <a:schemeClr val="dk1"/>
                </a:solidFill>
              </a:rPr>
              <a:t>The online Implicit Association Test, a result of collaboration among psychologists from Harvard, the University of Virginia, and the University of Washington, was designed to help test takers assess their unconscious biases. </a:t>
            </a:r>
            <a:endParaRPr sz="2405" b="1" dirty="0">
              <a:solidFill>
                <a:schemeClr val="dk1"/>
              </a:solidFill>
            </a:endParaRPr>
          </a:p>
          <a:p>
            <a:pPr marL="91440" lvl="0" indent="-152717" algn="l" rtl="0">
              <a:lnSpc>
                <a:spcPct val="70000"/>
              </a:lnSpc>
              <a:spcBef>
                <a:spcPts val="3200"/>
              </a:spcBef>
              <a:spcAft>
                <a:spcPts val="0"/>
              </a:spcAft>
              <a:buSzPts val="2405"/>
              <a:buChar char=" "/>
            </a:pPr>
            <a:r>
              <a:rPr lang="en-US" sz="2405" b="1" dirty="0">
                <a:solidFill>
                  <a:schemeClr val="dk1"/>
                </a:solidFill>
              </a:rPr>
              <a:t>https://implicit.harvard.edu/implicit/takeatest.html</a:t>
            </a:r>
            <a:endParaRPr sz="2405" b="1" dirty="0">
              <a:solidFill>
                <a:schemeClr val="dk1"/>
              </a:solidFill>
            </a:endParaRPr>
          </a:p>
          <a:p>
            <a:pPr marL="0" lvl="0" indent="0" algn="l" rtl="0">
              <a:lnSpc>
                <a:spcPct val="70000"/>
              </a:lnSpc>
              <a:spcBef>
                <a:spcPts val="3200"/>
              </a:spcBef>
              <a:spcAft>
                <a:spcPts val="0"/>
              </a:spcAft>
              <a:buSzPts val="2405"/>
              <a:buNone/>
            </a:pPr>
            <a:r>
              <a:rPr lang="en-US" sz="2405" dirty="0">
                <a:solidFill>
                  <a:schemeClr val="dk1"/>
                </a:solidFill>
              </a:rPr>
              <a:t>The test works by assessing how quickly the test taker learns to pair out-group faces with negative vs. positive terms. There are 14 test modules in all, and you can even create your own. Over 6 million people have taken the test.</a:t>
            </a:r>
            <a:endParaRPr dirty="0">
              <a:solidFill>
                <a:schemeClr val="dk1"/>
              </a:solidFill>
            </a:endParaRPr>
          </a:p>
          <a:p>
            <a:pPr marL="91440" lvl="0" indent="0" algn="l" rtl="0">
              <a:lnSpc>
                <a:spcPct val="70000"/>
              </a:lnSpc>
              <a:spcBef>
                <a:spcPts val="3200"/>
              </a:spcBef>
              <a:spcAft>
                <a:spcPts val="0"/>
              </a:spcAft>
              <a:buSzPts val="1850"/>
              <a:buNone/>
            </a:pPr>
            <a:endParaRPr sz="1850" dirty="0"/>
          </a:p>
          <a:p>
            <a:pPr marL="91440" lvl="0" indent="-117475" algn="r" rtl="0">
              <a:lnSpc>
                <a:spcPct val="70000"/>
              </a:lnSpc>
              <a:spcBef>
                <a:spcPts val="3200"/>
              </a:spcBef>
              <a:spcAft>
                <a:spcPts val="1800"/>
              </a:spcAft>
              <a:buSzPts val="1850"/>
              <a:buChar char=" "/>
            </a:pPr>
            <a:r>
              <a:rPr lang="en-US" sz="1850" dirty="0"/>
              <a:t>.</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1"/>
          <p:cNvSpPr txBox="1">
            <a:spLocks noGrp="1"/>
          </p:cNvSpPr>
          <p:nvPr>
            <p:ph type="title" idx="4294967295"/>
          </p:nvPr>
        </p:nvSpPr>
        <p:spPr>
          <a:xfrm>
            <a:off x="1364566" y="2397346"/>
            <a:ext cx="9083675" cy="1139825"/>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4800"/>
              <a:buFont typeface="Trebuchet MS"/>
              <a:buNone/>
            </a:pPr>
            <a:r>
              <a:rPr lang="en-US" sz="6000" dirty="0">
                <a:solidFill>
                  <a:srgbClr val="212121"/>
                </a:solidFill>
              </a:rPr>
              <a:t>2. Gender Discrimination</a:t>
            </a:r>
            <a:endParaRPr sz="6000" dirty="0">
              <a:solidFill>
                <a:srgbClr val="21212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9"/>
          <p:cNvSpPr txBox="1">
            <a:spLocks noGrp="1"/>
          </p:cNvSpPr>
          <p:nvPr>
            <p:ph type="title"/>
          </p:nvPr>
        </p:nvSpPr>
        <p:spPr>
          <a:xfrm>
            <a:off x="1199708" y="173558"/>
            <a:ext cx="10058400" cy="14508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4800"/>
              <a:buFont typeface="Trebuchet MS"/>
              <a:buNone/>
            </a:pPr>
            <a:r>
              <a:rPr lang="en-US" b="1" dirty="0"/>
              <a:t>Gender Discrimination</a:t>
            </a:r>
            <a:endParaRPr b="1" dirty="0"/>
          </a:p>
        </p:txBody>
      </p:sp>
      <p:sp>
        <p:nvSpPr>
          <p:cNvPr id="329" name="Google Shape;329;p19"/>
          <p:cNvSpPr txBox="1">
            <a:spLocks noGrp="1"/>
          </p:cNvSpPr>
          <p:nvPr>
            <p:ph idx="1"/>
          </p:nvPr>
        </p:nvSpPr>
        <p:spPr>
          <a:xfrm>
            <a:off x="1199708" y="1510471"/>
            <a:ext cx="9962913" cy="4902049"/>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600"/>
              </a:spcBef>
              <a:spcAft>
                <a:spcPts val="0"/>
              </a:spcAft>
              <a:buSzPts val="1800"/>
              <a:buNone/>
            </a:pPr>
            <a:endParaRPr sz="2400"/>
          </a:p>
          <a:p>
            <a:pPr marL="531368" lvl="1" indent="-342900" algn="l" rtl="0">
              <a:lnSpc>
                <a:spcPct val="90000"/>
              </a:lnSpc>
              <a:spcBef>
                <a:spcPts val="1800"/>
              </a:spcBef>
              <a:spcAft>
                <a:spcPts val="0"/>
              </a:spcAft>
              <a:buSzPts val="1800"/>
              <a:buFont typeface="Noto Sans Symbols"/>
              <a:buChar char="❖"/>
            </a:pPr>
            <a:r>
              <a:rPr lang="en-US" sz="2400">
                <a:solidFill>
                  <a:schemeClr val="dk1"/>
                </a:solidFill>
              </a:rPr>
              <a:t>In 2018, women earned 81.1% of what men did </a:t>
            </a:r>
            <a:r>
              <a:rPr lang="en-US">
                <a:solidFill>
                  <a:schemeClr val="dk1"/>
                </a:solidFill>
              </a:rPr>
              <a:t>(</a:t>
            </a:r>
            <a:r>
              <a:rPr lang="en-US" i="1">
                <a:solidFill>
                  <a:schemeClr val="dk1"/>
                </a:solidFill>
              </a:rPr>
              <a:t>Bureau of Labor Statistics, 2019</a:t>
            </a:r>
            <a:r>
              <a:rPr lang="en-US">
                <a:solidFill>
                  <a:schemeClr val="dk1"/>
                </a:solidFill>
              </a:rPr>
              <a:t>).  </a:t>
            </a:r>
            <a:endParaRPr>
              <a:solidFill>
                <a:schemeClr val="dk1"/>
              </a:solidFill>
            </a:endParaRPr>
          </a:p>
          <a:p>
            <a:pPr marL="531368" lvl="1" indent="-342900" algn="l" rtl="0">
              <a:lnSpc>
                <a:spcPct val="90000"/>
              </a:lnSpc>
              <a:spcBef>
                <a:spcPts val="1800"/>
              </a:spcBef>
              <a:spcAft>
                <a:spcPts val="0"/>
              </a:spcAft>
              <a:buSzPts val="1800"/>
              <a:buFont typeface="Noto Sans Symbols"/>
              <a:buChar char="❖"/>
            </a:pPr>
            <a:r>
              <a:rPr lang="en-US" sz="2400">
                <a:solidFill>
                  <a:schemeClr val="dk1"/>
                </a:solidFill>
              </a:rPr>
              <a:t>These gaps are even more pronounced for racial minorities; Black women (62%), Latina women (54%), and Native American women (58%) </a:t>
            </a:r>
            <a:r>
              <a:rPr lang="en-US">
                <a:solidFill>
                  <a:schemeClr val="dk1"/>
                </a:solidFill>
              </a:rPr>
              <a:t>(</a:t>
            </a:r>
            <a:r>
              <a:rPr lang="en-US" i="1">
                <a:solidFill>
                  <a:schemeClr val="dk1"/>
                </a:solidFill>
              </a:rPr>
              <a:t>National Partnership for Women and Families, 2019</a:t>
            </a:r>
            <a:r>
              <a:rPr lang="en-US">
                <a:solidFill>
                  <a:schemeClr val="dk1"/>
                </a:solidFill>
              </a:rPr>
              <a:t>).</a:t>
            </a:r>
            <a:endParaRPr>
              <a:solidFill>
                <a:schemeClr val="dk1"/>
              </a:solidFill>
            </a:endParaRPr>
          </a:p>
          <a:p>
            <a:pPr marL="531368" lvl="1" indent="-342900" algn="l" rtl="0">
              <a:lnSpc>
                <a:spcPct val="90000"/>
              </a:lnSpc>
              <a:spcBef>
                <a:spcPts val="1800"/>
              </a:spcBef>
              <a:spcAft>
                <a:spcPts val="0"/>
              </a:spcAft>
              <a:buSzPts val="1800"/>
              <a:buFont typeface="Noto Sans Symbols"/>
              <a:buChar char="❖"/>
            </a:pPr>
            <a:r>
              <a:rPr lang="en-US" sz="2400">
                <a:solidFill>
                  <a:schemeClr val="dk1"/>
                </a:solidFill>
              </a:rPr>
              <a:t>Women are promoted less and “protected” from challenging “stretch assignments”, especially during pregnancy or motherhood </a:t>
            </a:r>
            <a:r>
              <a:rPr lang="en-US">
                <a:solidFill>
                  <a:schemeClr val="dk1"/>
                </a:solidFill>
                <a:highlight>
                  <a:srgbClr val="FFFFFF"/>
                </a:highlight>
              </a:rPr>
              <a:t>(</a:t>
            </a:r>
            <a:r>
              <a:rPr lang="en-US" i="1">
                <a:solidFill>
                  <a:schemeClr val="dk1"/>
                </a:solidFill>
                <a:highlight>
                  <a:srgbClr val="FFFFFF"/>
                </a:highlight>
              </a:rPr>
              <a:t>Brown, 2010, Hoobler et al., 2014</a:t>
            </a:r>
            <a:r>
              <a:rPr lang="en-US">
                <a:solidFill>
                  <a:schemeClr val="dk1"/>
                </a:solidFill>
                <a:highlight>
                  <a:srgbClr val="FFFFFF"/>
                </a:highlight>
              </a:rPr>
              <a:t>)</a:t>
            </a:r>
            <a:r>
              <a:rPr lang="en-US">
                <a:solidFill>
                  <a:schemeClr val="dk1"/>
                </a:solidFill>
              </a:rPr>
              <a:t>. </a:t>
            </a:r>
            <a:endParaRPr>
              <a:solidFill>
                <a:schemeClr val="dk1"/>
              </a:solidFill>
            </a:endParaRPr>
          </a:p>
          <a:p>
            <a:pPr marL="531368" lvl="1" indent="-342900" algn="l" rtl="0">
              <a:lnSpc>
                <a:spcPct val="90000"/>
              </a:lnSpc>
              <a:spcBef>
                <a:spcPts val="1800"/>
              </a:spcBef>
              <a:spcAft>
                <a:spcPts val="0"/>
              </a:spcAft>
              <a:buSzPts val="1800"/>
              <a:buFont typeface="Noto Sans Symbols"/>
              <a:buChar char="❖"/>
            </a:pPr>
            <a:r>
              <a:rPr lang="en-US" sz="2400">
                <a:solidFill>
                  <a:schemeClr val="dk1"/>
                </a:solidFill>
              </a:rPr>
              <a:t>Men with children are rated more positively, while women with children face severe penalties </a:t>
            </a:r>
            <a:r>
              <a:rPr lang="en-US">
                <a:solidFill>
                  <a:schemeClr val="dk1"/>
                </a:solidFill>
              </a:rPr>
              <a:t>(</a:t>
            </a:r>
            <a:r>
              <a:rPr lang="en-US" i="1">
                <a:solidFill>
                  <a:schemeClr val="dk1"/>
                </a:solidFill>
              </a:rPr>
              <a:t>Heilman &amp; Okimoto, 2007; Fuegan, Biernat, Haines, &amp; Deaux, 2004</a:t>
            </a:r>
            <a:r>
              <a:rPr lang="en-US">
                <a:solidFill>
                  <a:schemeClr val="dk1"/>
                </a:solidFill>
              </a:rPr>
              <a:t>).</a:t>
            </a:r>
            <a:endParaRPr>
              <a:solidFill>
                <a:schemeClr val="dk1"/>
              </a:solidFill>
            </a:endParaRPr>
          </a:p>
          <a:p>
            <a:pPr marL="384048" lvl="0" indent="0" algn="l" rtl="0">
              <a:lnSpc>
                <a:spcPct val="90000"/>
              </a:lnSpc>
              <a:spcBef>
                <a:spcPts val="1800"/>
              </a:spcBef>
              <a:spcAft>
                <a:spcPts val="0"/>
              </a:spcAft>
              <a:buSzPts val="1800"/>
              <a:buNone/>
            </a:pPr>
            <a:endParaRPr sz="2400"/>
          </a:p>
          <a:p>
            <a:pPr marL="384048" lvl="0" indent="0" algn="l" rtl="0">
              <a:lnSpc>
                <a:spcPct val="90000"/>
              </a:lnSpc>
              <a:spcBef>
                <a:spcPts val="1800"/>
              </a:spcBef>
              <a:spcAft>
                <a:spcPts val="1200"/>
              </a:spcAft>
              <a:buSzPts val="1800"/>
              <a:buNone/>
            </a:pPr>
            <a:endParaRPr sz="2400"/>
          </a:p>
        </p:txBody>
      </p:sp>
    </p:spTree>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7643B941177B4698D0BA475F4C2731" ma:contentTypeVersion="19" ma:contentTypeDescription="Create a new document." ma:contentTypeScope="" ma:versionID="ea216a3365b1e7952d7342ad2475f261">
  <xsd:schema xmlns:xsd="http://www.w3.org/2001/XMLSchema" xmlns:xs="http://www.w3.org/2001/XMLSchema" xmlns:p="http://schemas.microsoft.com/office/2006/metadata/properties" xmlns:ns2="5abe4e29-240e-4c2b-a445-91429e80004a" xmlns:ns3="8ae83cbd-c09b-4fa0-a2fe-b1fa92134ead" targetNamespace="http://schemas.microsoft.com/office/2006/metadata/properties" ma:root="true" ma:fieldsID="3969caf52d36e49b1cb0afe5bcb6ecef" ns2:_="" ns3:_="">
    <xsd:import namespace="5abe4e29-240e-4c2b-a445-91429e80004a"/>
    <xsd:import namespace="8ae83cbd-c09b-4fa0-a2fe-b1fa92134ea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PhotoRank" minOccurs="0"/>
                <xsd:element ref="ns2:MB"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be4e29-240e-4c2b-a445-91429e8000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28e5b72-a11e-43e4-996b-2cb2b326d1f2" ma:termSetId="09814cd3-568e-fe90-9814-8d621ff8fb84" ma:anchorId="fba54fb3-c3e1-fe81-a776-ca4b69148c4d" ma:open="true" ma:isKeyword="false">
      <xsd:complexType>
        <xsd:sequence>
          <xsd:element ref="pc:Terms" minOccurs="0" maxOccurs="1"/>
        </xsd:sequence>
      </xsd:complexType>
    </xsd:element>
    <xsd:element name="PhotoRank" ma:index="23" nillable="true" ma:displayName="Photo Rank" ma:format="Dropdown" ma:internalName="PhotoRank">
      <xsd:simpleType>
        <xsd:union memberTypes="dms:Text">
          <xsd:simpleType>
            <xsd:restriction base="dms:Choice">
              <xsd:enumeration value="Choice 1"/>
              <xsd:enumeration value="Choice 2"/>
              <xsd:enumeration value="Choice 3"/>
            </xsd:restriction>
          </xsd:simpleType>
        </xsd:union>
      </xsd:simpleType>
    </xsd:element>
    <xsd:element name="MB" ma:index="24" nillable="true" ma:displayName="MB" ma:format="Dropdown" ma:internalName="MB" ma:percentage="FALSE">
      <xsd:simpleType>
        <xsd:restriction base="dms:Number"/>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e83cbd-c09b-4fa0-a2fe-b1fa92134ead"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8e6da885-7173-49a3-872f-f3f1a78142d2}" ma:internalName="TaxCatchAll" ma:showField="CatchAllData" ma:web="8ae83cbd-c09b-4fa0-a2fe-b1fa92134ead">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abe4e29-240e-4c2b-a445-91429e80004a">
      <Terms xmlns="http://schemas.microsoft.com/office/infopath/2007/PartnerControls"/>
    </lcf76f155ced4ddcb4097134ff3c332f>
    <TaxCatchAll xmlns="8ae83cbd-c09b-4fa0-a2fe-b1fa92134ead" xsi:nil="true"/>
    <MB xmlns="5abe4e29-240e-4c2b-a445-91429e80004a" xsi:nil="true"/>
    <PhotoRank xmlns="5abe4e29-240e-4c2b-a445-91429e80004a" xsi:nil="true"/>
  </documentManagement>
</p:properties>
</file>

<file path=customXml/itemProps1.xml><?xml version="1.0" encoding="utf-8"?>
<ds:datastoreItem xmlns:ds="http://schemas.openxmlformats.org/officeDocument/2006/customXml" ds:itemID="{8F8DE17F-4A90-4483-B298-6025FFFA22CE}"/>
</file>

<file path=customXml/itemProps2.xml><?xml version="1.0" encoding="utf-8"?>
<ds:datastoreItem xmlns:ds="http://schemas.openxmlformats.org/officeDocument/2006/customXml" ds:itemID="{18D20D22-549A-44CE-81D0-FE36DA070055}"/>
</file>

<file path=customXml/itemProps3.xml><?xml version="1.0" encoding="utf-8"?>
<ds:datastoreItem xmlns:ds="http://schemas.openxmlformats.org/officeDocument/2006/customXml" ds:itemID="{1FFEE748-0A25-4861-BFF8-0AA5EE024A8C}"/>
</file>

<file path=docProps/app.xml><?xml version="1.0" encoding="utf-8"?>
<Properties xmlns="http://schemas.openxmlformats.org/officeDocument/2006/extended-properties" xmlns:vt="http://schemas.openxmlformats.org/officeDocument/2006/docPropsVTypes">
  <Template/>
  <TotalTime>181</TotalTime>
  <Words>7815</Words>
  <Application>Microsoft Office PowerPoint</Application>
  <PresentationFormat>Widescreen</PresentationFormat>
  <Paragraphs>493</Paragraphs>
  <Slides>38</Slides>
  <Notes>38</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Calibri Light</vt:lpstr>
      <vt:lpstr>Noto Sans Symbols</vt:lpstr>
      <vt:lpstr>Times New Roman</vt:lpstr>
      <vt:lpstr>Trebuchet MS</vt:lpstr>
      <vt:lpstr>Retrospect</vt:lpstr>
      <vt:lpstr> Ethics and Engineering: Gender Discrimination &amp;  Sexual Harassment</vt:lpstr>
      <vt:lpstr>Learning Objectives</vt:lpstr>
      <vt:lpstr>1. Concepts and Terminology</vt:lpstr>
      <vt:lpstr>Implicit Bias &amp; Gender Discrimination</vt:lpstr>
      <vt:lpstr>PowerPoint Presentation</vt:lpstr>
      <vt:lpstr>PowerPoint Presentation</vt:lpstr>
      <vt:lpstr>Implicit Association Test</vt:lpstr>
      <vt:lpstr>2. Gender Discrimination</vt:lpstr>
      <vt:lpstr>Gender Discrimination</vt:lpstr>
      <vt:lpstr>Gender Discrimination</vt:lpstr>
      <vt:lpstr>Gender Discrimination</vt:lpstr>
      <vt:lpstr> Gender Discrimination on Campus</vt:lpstr>
      <vt:lpstr>Climate Control Survey</vt:lpstr>
      <vt:lpstr>Demographics of Engineers &amp; Scientists</vt:lpstr>
      <vt:lpstr>Unemployment Demographics</vt:lpstr>
      <vt:lpstr>3. Sexual Harassment</vt:lpstr>
      <vt:lpstr>Sexual Harassment </vt:lpstr>
      <vt:lpstr>Types of Sexual Harassment</vt:lpstr>
      <vt:lpstr>Which of the following is sexual harassment?</vt:lpstr>
      <vt:lpstr>Sexual harassment is about power (the ability to influence actions and choices of others), NOT sexual attraction</vt:lpstr>
      <vt:lpstr>Contributors to workplace Sexual Harassment</vt:lpstr>
      <vt:lpstr>PowerPoint Presentation</vt:lpstr>
      <vt:lpstr>Sexual Harassment</vt:lpstr>
      <vt:lpstr>Sexual Harassment</vt:lpstr>
      <vt:lpstr>Outcomes of Sexual Harassment</vt:lpstr>
      <vt:lpstr>Impact of Sexual Harassment</vt:lpstr>
      <vt:lpstr> Sexual Assault</vt:lpstr>
      <vt:lpstr>4. A Case Study</vt:lpstr>
      <vt:lpstr>Case Study UBER according to a female engineer</vt:lpstr>
      <vt:lpstr>Case Study  UBER according to a female engineer</vt:lpstr>
      <vt:lpstr>Case Study UBER according to a female engineer</vt:lpstr>
      <vt:lpstr>Discuss – 4 minutes</vt:lpstr>
      <vt:lpstr> UBER vs. female engineers</vt:lpstr>
      <vt:lpstr>5. Remediation Strategies</vt:lpstr>
      <vt:lpstr>What you can do to help others</vt:lpstr>
      <vt:lpstr>Strategies to Reduce Discrimination  Within Self</vt:lpstr>
      <vt:lpstr>PowerPoint Presentation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PHIL/ENGR 482   Ethics and Engineering</dc:title>
  <dc:creator>Banerjee, Debjyoti</dc:creator>
  <cp:lastModifiedBy>Peterson, Martin B</cp:lastModifiedBy>
  <cp:revision>16</cp:revision>
  <dcterms:modified xsi:type="dcterms:W3CDTF">2023-08-31T18:14:36Z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0x010100827643B941177B4698D0BA475F4C2731</vt:lpwstr>
  </property>
</Properties>
</file>