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hart5.xml" ContentType="application/vnd.openxmlformats-officedocument.drawingml.chart+xml"/>
  <Override PartName="/ppt/charts/chart4.xml" ContentType="application/vnd.openxmlformats-officedocument.drawingml.chart+xml"/>
  <Override PartName="/ppt/charts/colors3.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0"/>
  </p:notesMasterIdLst>
  <p:sldIdLst>
    <p:sldId id="256" r:id="rId2"/>
    <p:sldId id="257" r:id="rId3"/>
    <p:sldId id="258" r:id="rId4"/>
    <p:sldId id="259" r:id="rId5"/>
    <p:sldId id="311" r:id="rId6"/>
    <p:sldId id="309" r:id="rId7"/>
    <p:sldId id="314" r:id="rId8"/>
    <p:sldId id="286" r:id="rId9"/>
    <p:sldId id="260" r:id="rId10"/>
    <p:sldId id="261" r:id="rId11"/>
    <p:sldId id="262" r:id="rId12"/>
    <p:sldId id="263" r:id="rId13"/>
    <p:sldId id="264" r:id="rId14"/>
    <p:sldId id="265" r:id="rId15"/>
    <p:sldId id="266" r:id="rId16"/>
    <p:sldId id="267" r:id="rId17"/>
    <p:sldId id="268" r:id="rId18"/>
    <p:sldId id="269" r:id="rId19"/>
    <p:sldId id="271" r:id="rId20"/>
    <p:sldId id="272" r:id="rId21"/>
    <p:sldId id="273" r:id="rId22"/>
    <p:sldId id="274" r:id="rId23"/>
    <p:sldId id="275" r:id="rId24"/>
    <p:sldId id="278" r:id="rId25"/>
    <p:sldId id="279" r:id="rId26"/>
    <p:sldId id="292" r:id="rId27"/>
    <p:sldId id="293" r:id="rId28"/>
    <p:sldId id="294" r:id="rId29"/>
    <p:sldId id="295" r:id="rId30"/>
    <p:sldId id="297" r:id="rId31"/>
    <p:sldId id="298" r:id="rId32"/>
    <p:sldId id="299" r:id="rId33"/>
    <p:sldId id="300" r:id="rId34"/>
    <p:sldId id="301" r:id="rId35"/>
    <p:sldId id="302" r:id="rId36"/>
    <p:sldId id="304" r:id="rId37"/>
    <p:sldId id="307" r:id="rId38"/>
    <p:sldId id="308" r:id="rId39"/>
  </p:sldIdLst>
  <p:sldSz cx="12192000" cy="6858000"/>
  <p:notesSz cx="6858000" cy="2047875"/>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Palatino Linotype" panose="02040502050505030304" pitchFamily="18" charset="0"/>
      <p:regular r:id="rId47"/>
      <p:bold r:id="rId48"/>
      <p:italic r:id="rId49"/>
      <p:boldItalic r:id="rId50"/>
    </p:embeddedFont>
    <p:embeddedFont>
      <p:font typeface="Roboto" panose="02000000000000000000" pitchFamily="2"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gU47kJIYFv5WXwnmEaxcOdBoi6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2.fntdata"/><Relationship Id="rId47" Type="http://schemas.openxmlformats.org/officeDocument/2006/relationships/font" Target="fonts/font7.fntdata"/><Relationship Id="rId84"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21.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80" Type="http://schemas.openxmlformats.org/officeDocument/2006/relationships/presProps" Target="presProps.xml"/><Relationship Id="rId85"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81" Type="http://schemas.openxmlformats.org/officeDocument/2006/relationships/viewProps" Target="viewProps.xml"/><Relationship Id="rId86"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0.fntdata"/><Relationship Id="rId55"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95-4016-B256-BC6A05F3A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95-4016-B256-BC6A05F3A74D}"/>
              </c:ext>
            </c:extLst>
          </c:dPt>
          <c:cat>
            <c:strRef>
              <c:f>Sheet1!$A$2:$A$3</c:f>
              <c:strCache>
                <c:ptCount val="2"/>
                <c:pt idx="0">
                  <c:v>Men</c:v>
                </c:pt>
                <c:pt idx="1">
                  <c:v>Women</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0-BCC2-449A-A584-A4626057FDB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83-4844-B158-031D1D9855A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83-4844-B158-031D1D9855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83-4844-B158-031D1D9855A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83-4844-B158-031D1D9855A5}"/>
              </c:ext>
            </c:extLst>
          </c:dPt>
          <c:cat>
            <c:strRef>
              <c:f>Sheet1!$A$2:$A$5</c:f>
              <c:strCache>
                <c:ptCount val="2"/>
                <c:pt idx="0">
                  <c:v>Men</c:v>
                </c:pt>
                <c:pt idx="1">
                  <c:v>Women</c:v>
                </c:pt>
              </c:strCache>
            </c:strRef>
          </c:cat>
          <c:val>
            <c:numRef>
              <c:f>Sheet1!$B$2:$B$5</c:f>
              <c:numCache>
                <c:formatCode>General</c:formatCode>
                <c:ptCount val="4"/>
                <c:pt idx="0">
                  <c:v>89</c:v>
                </c:pt>
                <c:pt idx="1">
                  <c:v>11</c:v>
                </c:pt>
              </c:numCache>
            </c:numRef>
          </c:val>
          <c:extLst>
            <c:ext xmlns:c16="http://schemas.microsoft.com/office/drawing/2014/chart" uri="{C3380CC4-5D6E-409C-BE32-E72D297353CC}">
              <c16:uniqueId val="{00000000-58CC-4E5F-8CFB-3C80FB9BF9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7281590664301"/>
          <c:y val="0.18612398256393001"/>
          <c:w val="0.737008741629812"/>
          <c:h val="0.63139663967377802"/>
        </c:manualLayout>
      </c:layout>
      <c:barChart>
        <c:barDir val="bar"/>
        <c:grouping val="clustered"/>
        <c:varyColors val="0"/>
        <c:ser>
          <c:idx val="0"/>
          <c:order val="0"/>
          <c:tx>
            <c:strRef>
              <c:f>Sheet1!$B$1</c:f>
              <c:strCache>
                <c:ptCount val="1"/>
                <c:pt idx="0">
                  <c:v>Participation In Research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Sexual Minorities</c:v>
                </c:pt>
                <c:pt idx="1">
                  <c:v>Heterosexuals</c:v>
                </c:pt>
              </c:strCache>
            </c:strRef>
          </c:cat>
          <c:val>
            <c:numRef>
              <c:f>Sheet1!$B$2:$B$3</c:f>
              <c:numCache>
                <c:formatCode>0.00%</c:formatCode>
                <c:ptCount val="2"/>
                <c:pt idx="0">
                  <c:v>0.49399999999999999</c:v>
                </c:pt>
                <c:pt idx="1">
                  <c:v>0.41099999999999998</c:v>
                </c:pt>
              </c:numCache>
            </c:numRef>
          </c:val>
          <c:extLst>
            <c:ext xmlns:c16="http://schemas.microsoft.com/office/drawing/2014/chart" uri="{C3380CC4-5D6E-409C-BE32-E72D297353CC}">
              <c16:uniqueId val="{00000000-5FCA-417F-95F2-ABFD0F0AB933}"/>
            </c:ext>
          </c:extLst>
        </c:ser>
        <c:dLbls>
          <c:dLblPos val="inEnd"/>
          <c:showLegendKey val="0"/>
          <c:showVal val="1"/>
          <c:showCatName val="0"/>
          <c:showSerName val="0"/>
          <c:showPercent val="0"/>
          <c:showBubbleSize val="0"/>
        </c:dLbls>
        <c:gapWidth val="182"/>
        <c:axId val="552832208"/>
        <c:axId val="552836912"/>
      </c:barChart>
      <c:valAx>
        <c:axId val="552836912"/>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52832208"/>
        <c:crosses val="autoZero"/>
        <c:crossBetween val="between"/>
      </c:valAx>
      <c:catAx>
        <c:axId val="552832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28369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D725E54C-7911-4641-A30F-0ED8A8A6CBE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315200" cy="437896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3" name="Picture 2" descr="A screenshot of a cell phone&#10;&#10;Description automatically generated">
          <a:extLst xmlns:a="http://schemas.openxmlformats.org/drawingml/2006/main">
            <a:ext uri="{FF2B5EF4-FFF2-40B4-BE49-F238E27FC236}">
              <a16:creationId xmlns:a16="http://schemas.microsoft.com/office/drawing/2014/main" id="{A3738C75-D98C-4407-B7C2-B183F492905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7315200" cy="437896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1JVN2qWSJF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W5s_-Nl3J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research.swe.org/wp-content/uploads/sites/2/2017/10/16-SWE-020-Work-Study-10_20_16-CP.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pewsocialtrends.org/2018/01/09/blacks-in-stem-jobs-are-especially-concerned-about-diversity-and-discrimination-in-the-workplac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zkpjJlzF60M"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alltogether.swe.org/2016/10/new-study-reveals-gender-racial-bias-engineering" TargetMode="External"/><Relationship Id="rId4" Type="http://schemas.openxmlformats.org/officeDocument/2006/relationships/hyperlink" Target="https://alltogether.swe.org/2016/04/women-leave-engineering-swe-gender-culture-stud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sf.gov/statistics/2017/nsf17310/digest/occupation/overall.cf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sf.gov/statistics/2017/nsf17310/digest/occupation/overall.cf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orkplacementalhealth.org/Mental-Health-Topics/Knowing-the-Warning-Sign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Diversity equals the </a:t>
            </a:r>
            <a:r>
              <a:rPr lang="en-US" b="1"/>
              <a:t>human qualities that differentiate us from one another.</a:t>
            </a:r>
            <a:endParaRPr/>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r>
              <a:rPr lang="en-US" i="1"/>
              <a:t>(Maybe have students list examples of stigmas before showing this list)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Often times, when we talk about diversity we are talking about characteristics that are potentially stigmatized, or devalued within a specific context. For instance, pregnancy can be viewed positively outside of the workplace but negatively within the workplace, especially when combined with certain age, marital, and racial characteristics.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Everybody has identities that can be unfairly stigmatized within a given context, and that’s one of the reasons why everyone should care about diversity.</a:t>
            </a:r>
            <a:endParaRPr/>
          </a:p>
          <a:p>
            <a:pPr marL="0" lvl="0" indent="0" algn="l" rtl="0">
              <a:lnSpc>
                <a:spcPct val="100000"/>
              </a:lnSpc>
              <a:spcBef>
                <a:spcPts val="0"/>
              </a:spcBef>
              <a:spcAft>
                <a:spcPts val="0"/>
              </a:spcAft>
              <a:buSzPts val="1400"/>
              <a:buNone/>
            </a:pPr>
            <a:endParaRPr/>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Diversity equals the </a:t>
            </a:r>
            <a:r>
              <a:rPr lang="en-US" b="1"/>
              <a:t>human qualities that differentiate us from one another.</a:t>
            </a:r>
            <a:endParaRPr/>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r>
              <a:rPr lang="en-US" i="1"/>
              <a:t>(Maybe have students list examples of stigmas before showing this list)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Often times, when we talk about diversity we are talking about characteristics that are potentially stigmatized, or devalued within a specific context. For instance, pregnancy can be viewed positively outside of the workplace but negatively within the workplace, especially when combined with certain age, marital, and racial characteristics.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Everybody has identities that can be unfairly stigmatized within a given context, and that’s one of the reasons why everyone should care about diversity.</a:t>
            </a:r>
            <a:endParaRPr/>
          </a:p>
          <a:p>
            <a:pPr marL="0" lvl="0" indent="0" algn="l" rtl="0">
              <a:lnSpc>
                <a:spcPct val="100000"/>
              </a:lnSpc>
              <a:spcBef>
                <a:spcPts val="0"/>
              </a:spcBef>
              <a:spcAft>
                <a:spcPts val="0"/>
              </a:spcAft>
              <a:buSzPts val="1400"/>
              <a:buNone/>
            </a:pP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Diversity equals the </a:t>
            </a:r>
            <a:r>
              <a:rPr lang="en-US" b="1"/>
              <a:t>human qualities that differentiate us from one another.</a:t>
            </a:r>
            <a:endParaRPr/>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r>
              <a:rPr lang="en-US" i="1"/>
              <a:t>(Maybe have students list examples of stigmas before showing this list)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Often times, when we talk about diversity we are talking about characteristics that are potentially stigmatized, or devalued within a specific context. For instance, pregnancy can be viewed positively outside of the workplace but negatively within the workplace, especially when combined with certain age, marital, and racial characteristics.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Everybody has identities that can be unfairly stigmatized within a given context, and that’s one of the reasons why everyone should care about diversity.</a:t>
            </a:r>
            <a:endParaRPr/>
          </a:p>
          <a:p>
            <a:pPr marL="0" lvl="0" indent="0" algn="l" rtl="0">
              <a:lnSpc>
                <a:spcPct val="100000"/>
              </a:lnSpc>
              <a:spcBef>
                <a:spcPts val="0"/>
              </a:spcBef>
              <a:spcAft>
                <a:spcPts val="0"/>
              </a:spcAft>
              <a:buSzPts val="1400"/>
              <a:buNone/>
            </a:pPr>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a:latin typeface="Trebuchet MS"/>
                <a:ea typeface="Trebuchet MS"/>
                <a:cs typeface="Trebuchet MS"/>
                <a:sym typeface="Trebuchet MS"/>
              </a:rPr>
              <a:t>(Maybe first ask students what they think these words mean)</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Stereotype are the Beliefs/cognitions about a group of people (e.g., students in liberal arts (or from UT) are not as smart as those in engineering (or at TAMU))</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Prejudice—Attitudes or affective/emotional reactions towards a group of people (e.g., I feel disgust, contempt, or anger when I meet someone from liberal arts (or UT))</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Discrimination— Differential behaviors/treatment enacted towards a specific group of people (e.g., I ignore, avoid, or ostracize students in liberal arts (or from UT)). </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Stereotypes and prejudices can be implicit or explicit. </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Implicit biases are the automatic stereotypes and prejudices that we hold about certain groups that we do not have awareness of or conscious control over.  </a:t>
            </a:r>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These biases manifest and lead to discrimination through a number of automatic, evolutionary processes.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i="1"/>
              <a:t>Implicit Bias: Peanut Butter, Jelly and Racism Video (0:15-1:55)</a:t>
            </a:r>
            <a:endParaRPr/>
          </a:p>
          <a:p>
            <a:pPr marL="0" lvl="0" indent="0" algn="l" rtl="0">
              <a:lnSpc>
                <a:spcPct val="115000"/>
              </a:lnSpc>
              <a:spcBef>
                <a:spcPts val="0"/>
              </a:spcBef>
              <a:spcAft>
                <a:spcPts val="0"/>
              </a:spcAft>
              <a:buSzPts val="1400"/>
              <a:buNone/>
            </a:pPr>
            <a:endParaRPr sz="1950">
              <a:highlight>
                <a:srgbClr val="F9F9F9"/>
              </a:highlight>
              <a:latin typeface="Roboto"/>
              <a:ea typeface="Roboto"/>
              <a:cs typeface="Roboto"/>
              <a:sym typeface="Roboto"/>
            </a:endParaRPr>
          </a:p>
          <a:p>
            <a:pPr marL="0" marR="0" lvl="0" indent="0" algn="l" rtl="0">
              <a:lnSpc>
                <a:spcPct val="115000"/>
              </a:lnSpc>
              <a:spcBef>
                <a:spcPts val="0"/>
              </a:spcBef>
              <a:spcAft>
                <a:spcPts val="0"/>
              </a:spcAft>
              <a:buClr>
                <a:srgbClr val="000000"/>
              </a:buClr>
              <a:buSzPts val="1400"/>
              <a:buFont typeface="Arial"/>
              <a:buNone/>
            </a:pPr>
            <a:r>
              <a:rPr lang="en-US" sz="2000" u="sng">
                <a:solidFill>
                  <a:schemeClr val="hlink"/>
                </a:solidFill>
                <a:latin typeface="Arial"/>
                <a:ea typeface="Arial"/>
                <a:cs typeface="Arial"/>
                <a:sym typeface="Arial"/>
                <a:hlinkClick r:id="rId3"/>
              </a:rPr>
              <a:t>https://www.youtube.com/watch?v=1JVN2qWSJF4</a:t>
            </a:r>
            <a:endParaRPr sz="2000"/>
          </a:p>
          <a:p>
            <a:pPr marL="0" lvl="0" indent="0" algn="l" rtl="0">
              <a:lnSpc>
                <a:spcPct val="115000"/>
              </a:lnSpc>
              <a:spcBef>
                <a:spcPts val="0"/>
              </a:spcBef>
              <a:spcAft>
                <a:spcPts val="0"/>
              </a:spcAft>
              <a:buSzPts val="1400"/>
              <a:buNone/>
            </a:pPr>
            <a:endParaRPr sz="1950">
              <a:highlight>
                <a:srgbClr val="F9F9F9"/>
              </a:highlight>
              <a:latin typeface="Roboto"/>
              <a:ea typeface="Roboto"/>
              <a:cs typeface="Roboto"/>
              <a:sym typeface="Roboto"/>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endParaRPr/>
          </a:p>
        </p:txBody>
      </p:sp>
      <p:sp>
        <p:nvSpPr>
          <p:cNvPr id="209" name="Google Shape;20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rebuchet MS"/>
                <a:ea typeface="Trebuchet MS"/>
                <a:cs typeface="Trebuchet MS"/>
                <a:sym typeface="Trebuchet MS"/>
              </a:rPr>
              <a:t>An ingroup is a social group to which a person psychologically identifies as being a member. By contrast, an outgroup is a social group to which an individual does not identify.</a:t>
            </a: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i="1">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i="1">
                <a:latin typeface="Trebuchet MS"/>
                <a:ea typeface="Trebuchet MS"/>
                <a:cs typeface="Trebuchet MS"/>
                <a:sym typeface="Trebuchet MS"/>
              </a:rPr>
              <a:t>Provide examples of each of these, which should be easy to come up with (maybe continue with engineering vs. liberal arts students example). I’m also providing some neat in-class experiments/demonstrations if there’s time. </a:t>
            </a:r>
            <a:endParaRPr i="1">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457200" lvl="0" indent="-317500" algn="l" rtl="0">
              <a:lnSpc>
                <a:spcPct val="100000"/>
              </a:lnSpc>
              <a:spcBef>
                <a:spcPts val="0"/>
              </a:spcBef>
              <a:spcAft>
                <a:spcPts val="0"/>
              </a:spcAft>
              <a:buSzPts val="1400"/>
              <a:buChar char="●"/>
            </a:pPr>
            <a:r>
              <a:rPr lang="en-US">
                <a:latin typeface="Trebuchet MS"/>
                <a:ea typeface="Trebuchet MS"/>
                <a:cs typeface="Trebuchet MS"/>
                <a:sym typeface="Trebuchet MS"/>
              </a:rPr>
              <a:t>Categorization Effects</a:t>
            </a:r>
            <a:endParaRPr>
              <a:latin typeface="Trebuchet MS"/>
              <a:ea typeface="Trebuchet MS"/>
              <a:cs typeface="Trebuchet MS"/>
              <a:sym typeface="Trebuchet MS"/>
            </a:endParaRPr>
          </a:p>
          <a:p>
            <a:pPr marL="1371600" lvl="2" indent="-317500" algn="l" rtl="0">
              <a:lnSpc>
                <a:spcPct val="100000"/>
              </a:lnSpc>
              <a:spcBef>
                <a:spcPts val="0"/>
              </a:spcBef>
              <a:spcAft>
                <a:spcPts val="0"/>
              </a:spcAft>
              <a:buSzPts val="1400"/>
              <a:buChar char="■"/>
            </a:pPr>
            <a:r>
              <a:rPr lang="en-US" i="1">
                <a:latin typeface="Trebuchet MS"/>
                <a:ea typeface="Trebuchet MS"/>
                <a:cs typeface="Trebuchet MS"/>
                <a:sym typeface="Trebuchet MS"/>
              </a:rPr>
              <a:t>Rate people from your team relative to the class, or rate people within engineering compared to the A&amp;M student body from 1-100 on a list of positive traits (e.g., kind, happy intelligent). Most students will choose numbers greater than 100% on average.</a:t>
            </a:r>
            <a:endParaRPr i="1">
              <a:latin typeface="Trebuchet MS"/>
              <a:ea typeface="Trebuchet MS"/>
              <a:cs typeface="Trebuchet MS"/>
              <a:sym typeface="Trebuchet MS"/>
            </a:endParaRPr>
          </a:p>
          <a:p>
            <a:pPr marL="914400" lvl="1" indent="-317500" algn="l" rtl="0">
              <a:lnSpc>
                <a:spcPct val="100000"/>
              </a:lnSpc>
              <a:spcBef>
                <a:spcPts val="0"/>
              </a:spcBef>
              <a:spcAft>
                <a:spcPts val="0"/>
              </a:spcAft>
              <a:buSzPts val="1400"/>
              <a:buChar char="○"/>
            </a:pPr>
            <a:r>
              <a:rPr lang="en-US">
                <a:latin typeface="Trebuchet MS"/>
                <a:ea typeface="Trebuchet MS"/>
                <a:cs typeface="Trebuchet MS"/>
                <a:sym typeface="Trebuchet MS"/>
              </a:rPr>
              <a:t>Mere categorization of people into groups is sufficient to increase attraction to those in our group and devalue members outside of our group (e.g., you’re also more likely to favor those within your specific subfield of engineering. </a:t>
            </a:r>
            <a:endParaRPr sz="1300">
              <a:latin typeface="Trebuchet MS"/>
              <a:ea typeface="Trebuchet MS"/>
              <a:cs typeface="Trebuchet MS"/>
              <a:sym typeface="Trebuchet MS"/>
            </a:endParaRPr>
          </a:p>
          <a:p>
            <a:pPr marL="457200" lvl="0" indent="-317500" algn="l" rtl="0">
              <a:lnSpc>
                <a:spcPct val="100000"/>
              </a:lnSpc>
              <a:spcBef>
                <a:spcPts val="0"/>
              </a:spcBef>
              <a:spcAft>
                <a:spcPts val="0"/>
              </a:spcAft>
              <a:buSzPts val="1400"/>
              <a:buChar char="●"/>
            </a:pPr>
            <a:r>
              <a:rPr lang="en-US" sz="1300">
                <a:latin typeface="Trebuchet MS"/>
                <a:ea typeface="Trebuchet MS"/>
                <a:cs typeface="Trebuchet MS"/>
                <a:sym typeface="Trebuchet MS"/>
              </a:rPr>
              <a:t>Confirmation Bias:</a:t>
            </a:r>
            <a:endParaRPr sz="1300">
              <a:latin typeface="Trebuchet MS"/>
              <a:ea typeface="Trebuchet MS"/>
              <a:cs typeface="Trebuchet MS"/>
              <a:sym typeface="Trebuchet MS"/>
            </a:endParaRPr>
          </a:p>
          <a:p>
            <a:pPr marL="914400" lvl="1" indent="-317500" algn="l" rtl="0">
              <a:lnSpc>
                <a:spcPct val="100000"/>
              </a:lnSpc>
              <a:spcBef>
                <a:spcPts val="0"/>
              </a:spcBef>
              <a:spcAft>
                <a:spcPts val="0"/>
              </a:spcAft>
              <a:buSzPts val="1400"/>
              <a:buChar char="○"/>
            </a:pPr>
            <a:r>
              <a:rPr lang="en-US" sz="1300">
                <a:latin typeface="Trebuchet MS"/>
                <a:ea typeface="Trebuchet MS"/>
                <a:cs typeface="Trebuchet MS"/>
                <a:sym typeface="Trebuchet MS"/>
              </a:rPr>
              <a:t>We’re more likely to remember behaviors that we observe from the out-group that confirm our stereotypes, and forget behaviors that disconfirm those stereotypes.</a:t>
            </a:r>
            <a:endParaRPr sz="1300">
              <a:latin typeface="Trebuchet MS"/>
              <a:ea typeface="Trebuchet MS"/>
              <a:cs typeface="Trebuchet MS"/>
              <a:sym typeface="Trebuchet MS"/>
            </a:endParaRPr>
          </a:p>
          <a:p>
            <a:pPr marL="457200" lvl="0" indent="-317500" algn="l" rtl="0">
              <a:lnSpc>
                <a:spcPct val="100000"/>
              </a:lnSpc>
              <a:spcBef>
                <a:spcPts val="0"/>
              </a:spcBef>
              <a:spcAft>
                <a:spcPts val="0"/>
              </a:spcAft>
              <a:buClr>
                <a:schemeClr val="dk1"/>
              </a:buClr>
              <a:buSzPts val="1400"/>
              <a:buChar char="●"/>
            </a:pPr>
            <a:r>
              <a:rPr lang="en-US" sz="1300">
                <a:latin typeface="Trebuchet MS"/>
                <a:ea typeface="Trebuchet MS"/>
                <a:cs typeface="Trebuchet MS"/>
                <a:sym typeface="Trebuchet MS"/>
              </a:rPr>
              <a:t>External vs. Internal Attributions</a:t>
            </a:r>
            <a:endParaRPr sz="1300">
              <a:latin typeface="Trebuchet MS"/>
              <a:ea typeface="Trebuchet MS"/>
              <a:cs typeface="Trebuchet MS"/>
              <a:sym typeface="Trebuchet MS"/>
            </a:endParaRPr>
          </a:p>
          <a:p>
            <a:pPr marL="1371600" lvl="2" indent="-317500" algn="l" rtl="0">
              <a:lnSpc>
                <a:spcPct val="100000"/>
              </a:lnSpc>
              <a:spcBef>
                <a:spcPts val="0"/>
              </a:spcBef>
              <a:spcAft>
                <a:spcPts val="0"/>
              </a:spcAft>
              <a:buClr>
                <a:schemeClr val="dk1"/>
              </a:buClr>
              <a:buSzPts val="1400"/>
              <a:buChar char="■"/>
            </a:pPr>
            <a:r>
              <a:rPr lang="en-US" sz="1300" i="1">
                <a:latin typeface="Trebuchet MS"/>
                <a:ea typeface="Trebuchet MS"/>
                <a:cs typeface="Trebuchet MS"/>
                <a:sym typeface="Trebuchet MS"/>
              </a:rPr>
              <a:t>In-Class Experiment: Pick somebody from your group/class and rate them from 1 to 100 on big-5 personality traits. Then rate yourself on these traits. Students will use more extreme scores for others. The same difference can be seen in how we view in-group vs. out-group members.</a:t>
            </a:r>
            <a:endParaRPr sz="1300" i="1">
              <a:latin typeface="Trebuchet MS"/>
              <a:ea typeface="Trebuchet MS"/>
              <a:cs typeface="Trebuchet MS"/>
              <a:sym typeface="Trebuchet MS"/>
            </a:endParaRPr>
          </a:p>
          <a:p>
            <a:pPr marL="914400" lvl="1" indent="-317500" algn="l" rtl="0">
              <a:lnSpc>
                <a:spcPct val="100000"/>
              </a:lnSpc>
              <a:spcBef>
                <a:spcPts val="0"/>
              </a:spcBef>
              <a:spcAft>
                <a:spcPts val="0"/>
              </a:spcAft>
              <a:buClr>
                <a:schemeClr val="dk1"/>
              </a:buClr>
              <a:buSzPts val="1400"/>
              <a:buChar char="○"/>
            </a:pPr>
            <a:r>
              <a:rPr lang="en-US" sz="1300">
                <a:latin typeface="Trebuchet MS"/>
                <a:ea typeface="Trebuchet MS"/>
                <a:cs typeface="Trebuchet MS"/>
                <a:sym typeface="Trebuchet MS"/>
              </a:rPr>
              <a:t>We are also more likely to ascribe stable, internal attributions to outgroups members while recognize and ascribe situational or external attributions to ingroups members. </a:t>
            </a:r>
            <a:endParaRPr sz="130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Out-group Homogeneity</a:t>
            </a:r>
            <a:endParaRPr sz="130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We’re also more likely to view outgroup members as homogenous, while recognizing the variability within our ingroups. </a:t>
            </a:r>
            <a:endParaRPr sz="1300">
              <a:latin typeface="Trebuchet MS"/>
              <a:ea typeface="Trebuchet MS"/>
              <a:cs typeface="Trebuchet MS"/>
              <a:sym typeface="Trebuchet MS"/>
            </a:endParaRPr>
          </a:p>
          <a:p>
            <a:pPr marL="45720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300">
                <a:latin typeface="Trebuchet MS"/>
                <a:ea typeface="Trebuchet MS"/>
                <a:cs typeface="Trebuchet MS"/>
                <a:sym typeface="Trebuchet MS"/>
              </a:rPr>
              <a:t>In sum, if we see an out-group member engage in a bad behavior, we’re more likely to remember that behavior, ascribe that behavior to negative, stable/internal characteristics, and assume that all people from that group have those characteristics and thereby frequently engage in those bad behaviors. </a:t>
            </a:r>
            <a:endParaRPr sz="13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In-group favoritism and out-group denigration</a:t>
            </a:r>
            <a:endParaRPr sz="130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Although people do sometimes denigrate out-group members, the majority of discrimination that occurs is through providing special favors or benefits to in-group members, which is equally problematic.</a:t>
            </a:r>
            <a:endParaRPr sz="130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Preference for homogenous social circles</a:t>
            </a:r>
            <a:endParaRPr sz="130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We all tend to prefer interacting with and being among others who are similar to others, especially in situations of heightened anxiety or uncertainty. </a:t>
            </a:r>
            <a:endParaRPr sz="130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Perceived Status Threat</a:t>
            </a:r>
            <a:endParaRPr sz="130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Some people view diversity as a zero-sum game. Thus, some of the implicit hostility that people have towards diversity and inclusion initiatives comes from a fear that this will mean they will lose their privilege and societal advantages.  </a:t>
            </a:r>
            <a:endParaRPr sz="1300">
              <a:latin typeface="Trebuchet MS"/>
              <a:ea typeface="Trebuchet MS"/>
              <a:cs typeface="Trebuchet MS"/>
              <a:sym typeface="Trebuchet MS"/>
            </a:endParaRPr>
          </a:p>
          <a:p>
            <a:pPr marL="457200" lvl="0"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Desire to maintain status quo	</a:t>
            </a:r>
            <a:endParaRPr sz="1300">
              <a:latin typeface="Trebuchet MS"/>
              <a:ea typeface="Trebuchet MS"/>
              <a:cs typeface="Trebuchet MS"/>
              <a:sym typeface="Trebuchet MS"/>
            </a:endParaRPr>
          </a:p>
          <a:p>
            <a:pPr marL="914400" lvl="1" indent="-311150" algn="l" rtl="0">
              <a:lnSpc>
                <a:spcPct val="100000"/>
              </a:lnSpc>
              <a:spcBef>
                <a:spcPts val="0"/>
              </a:spcBef>
              <a:spcAft>
                <a:spcPts val="0"/>
              </a:spcAft>
              <a:buSzPts val="1300"/>
              <a:buFont typeface="Trebuchet MS"/>
              <a:buChar char="○"/>
            </a:pPr>
            <a:r>
              <a:rPr lang="en-US" sz="1300">
                <a:latin typeface="Trebuchet MS"/>
                <a:ea typeface="Trebuchet MS"/>
                <a:cs typeface="Trebuchet MS"/>
                <a:sym typeface="Trebuchet MS"/>
              </a:rPr>
              <a:t>Relatedly, people fear change and are motivated to uphold and maintain institutions, even when they are unfair or problematic.</a:t>
            </a:r>
            <a:endParaRPr sz="1300">
              <a:latin typeface="Trebuchet MS"/>
              <a:ea typeface="Trebuchet MS"/>
              <a:cs typeface="Trebuchet MS"/>
              <a:sym typeface="Trebuchet MS"/>
            </a:endParaRPr>
          </a:p>
          <a:p>
            <a:pPr marL="0" lvl="0" indent="0" algn="l" rtl="0">
              <a:lnSpc>
                <a:spcPct val="115000"/>
              </a:lnSpc>
              <a:spcBef>
                <a:spcPts val="0"/>
              </a:spcBef>
              <a:spcAft>
                <a:spcPts val="0"/>
              </a:spcAft>
              <a:buSzPts val="1400"/>
              <a:buNone/>
            </a:pPr>
            <a:endParaRPr sz="1300">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300">
                <a:latin typeface="Trebuchet MS"/>
                <a:ea typeface="Trebuchet MS"/>
                <a:cs typeface="Trebuchet MS"/>
                <a:sym typeface="Trebuchet MS"/>
              </a:rPr>
              <a:t>Each of these processes are automatic and are simply how our brains are wired. Thus, if aren’t actively working hard to recognize and counteract these biases, we will be unknowingly perpetuating discrimination towards others. </a:t>
            </a:r>
            <a:endParaRPr sz="1300">
              <a:latin typeface="Trebuchet MS"/>
              <a:ea typeface="Trebuchet MS"/>
              <a:cs typeface="Trebuchet MS"/>
              <a:sym typeface="Trebuchet MS"/>
            </a:endParaRPr>
          </a:p>
        </p:txBody>
      </p:sp>
      <p:sp>
        <p:nvSpPr>
          <p:cNvPr id="217" name="Google Shape;217;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Indeed, much of the discrimination that takes place in modern day organizations and throughout society is through subtle, verbal or behavioral slight and insults, known as microaggressions, as shown here.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i="1">
                <a:solidFill>
                  <a:srgbClr val="222222"/>
                </a:solidFill>
                <a:highlight>
                  <a:srgbClr val="FFFFFF"/>
                </a:highlight>
              </a:rPr>
              <a:t>Sue, D. W., Capodilupo, C. M., Torino, G. C., Bucceri, J. M., Holder, A., Nadal, K. L., &amp; Esquilin, M. (2007). Racial microaggressions in everyday life: implications for clinical practice. American psychologist, 62(4), 271.</a:t>
            </a:r>
            <a:endParaRPr/>
          </a:p>
          <a:p>
            <a:pPr marL="0" lvl="0" indent="0" algn="l" rtl="0">
              <a:lnSpc>
                <a:spcPct val="100000"/>
              </a:lnSpc>
              <a:spcBef>
                <a:spcPts val="0"/>
              </a:spcBef>
              <a:spcAft>
                <a:spcPts val="0"/>
              </a:spcAft>
              <a:buSzPts val="1400"/>
              <a:buNone/>
            </a:pPr>
            <a:endParaRPr i="1">
              <a:solidFill>
                <a:srgbClr val="222222"/>
              </a:solidFill>
              <a:highlight>
                <a:srgbClr val="FFFFFF"/>
              </a:highlight>
            </a:endParaRPr>
          </a:p>
          <a:p>
            <a:pPr marL="0" lvl="0" indent="0" algn="l" rtl="0">
              <a:lnSpc>
                <a:spcPct val="100000"/>
              </a:lnSpc>
              <a:spcBef>
                <a:spcPts val="0"/>
              </a:spcBef>
              <a:spcAft>
                <a:spcPts val="0"/>
              </a:spcAft>
              <a:buSzPts val="1400"/>
              <a:buNone/>
            </a:pPr>
            <a:r>
              <a:rPr lang="en-US" i="1">
                <a:solidFill>
                  <a:srgbClr val="222222"/>
                </a:solidFill>
                <a:highlight>
                  <a:srgbClr val="FFFFFF"/>
                </a:highlight>
              </a:rPr>
              <a:t>Sue, D. W., Bucceri, J., Lin, A. I., Nadal, K. L., &amp; Torino, G. C. (2007). Racial microaggressions and the Asian American experience. Cultural diversity and ethnic minority psychology, 13(1), 72.</a:t>
            </a:r>
            <a:endParaRPr i="1">
              <a:solidFill>
                <a:srgbClr val="222222"/>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
        <p:nvSpPr>
          <p:cNvPr id="239" name="Google Shape;2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https://www.youtube.com/watch?v=NW5s_-Nl3JE</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Jackson, S. M., Hillard, A. L., &amp; Schneider, T. R. (2014). Using implicit bias training to improve attitudes toward women in STEM. Social Psychology of Education, 17(3), 419-438.</a:t>
            </a:r>
            <a:endParaRPr/>
          </a:p>
        </p:txBody>
      </p:sp>
      <p:sp>
        <p:nvSpPr>
          <p:cNvPr id="246" name="Google Shape;24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
        <p:nvSpPr>
          <p:cNvPr id="262" name="Google Shape;26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i="0" u="none">
                <a:highlight>
                  <a:srgbClr val="FFFFFF"/>
                </a:highlight>
              </a:rPr>
              <a:t>Demonstrating the effects of these implicit biases related to race, a famous study was conducted in which researchers sent fictitious resumes to help-wanted ads posted in newspapers. The resumes were identical except for whether the applicants had Black-sounding or White-sounding names. White resumes received a call-back rate of 15% whereas the Black resumes only received a call-back rate of 10%. </a:t>
            </a:r>
            <a:endParaRPr/>
          </a:p>
          <a:p>
            <a:pPr marL="0" marR="0" lvl="0" indent="0" algn="l" rtl="0">
              <a:lnSpc>
                <a:spcPct val="115000"/>
              </a:lnSpc>
              <a:spcBef>
                <a:spcPts val="0"/>
              </a:spcBef>
              <a:spcAft>
                <a:spcPts val="0"/>
              </a:spcAft>
              <a:buClr>
                <a:schemeClr val="dk1"/>
              </a:buClr>
              <a:buSzPts val="1100"/>
              <a:buFont typeface="Arial"/>
              <a:buNone/>
            </a:pPr>
            <a:endParaRPr i="0" u="none">
              <a:highlight>
                <a:srgbClr val="FFFFFF"/>
              </a:highlight>
            </a:endParaRPr>
          </a:p>
          <a:p>
            <a:pPr marL="0" marR="0" lvl="0" indent="0" algn="l" rtl="0">
              <a:lnSpc>
                <a:spcPct val="115000"/>
              </a:lnSpc>
              <a:spcBef>
                <a:spcPts val="0"/>
              </a:spcBef>
              <a:spcAft>
                <a:spcPts val="0"/>
              </a:spcAft>
              <a:buClr>
                <a:schemeClr val="dk1"/>
              </a:buClr>
              <a:buSzPts val="1100"/>
              <a:buFont typeface="Arial"/>
              <a:buNone/>
            </a:pPr>
            <a:r>
              <a:rPr lang="en-US" i="0" u="none">
                <a:highlight>
                  <a:srgbClr val="FFFFFF"/>
                </a:highlight>
              </a:rPr>
              <a:t>Furthermore, this study manipulated job experience and education of these resumes, finding that only White-sounding resumes benefitted from these added credentials. In sum, Black resumes had to have the equivalent of 8 more years of job experience to be comparable to the White resumes!</a:t>
            </a:r>
            <a:endParaRPr/>
          </a:p>
          <a:p>
            <a:pPr marL="0" marR="0" lvl="0" indent="0" algn="l" rtl="0">
              <a:lnSpc>
                <a:spcPct val="115000"/>
              </a:lnSpc>
              <a:spcBef>
                <a:spcPts val="0"/>
              </a:spcBef>
              <a:spcAft>
                <a:spcPts val="0"/>
              </a:spcAft>
              <a:buClr>
                <a:schemeClr val="dk1"/>
              </a:buClr>
              <a:buSzPts val="1100"/>
              <a:buFont typeface="Arial"/>
              <a:buNone/>
            </a:pPr>
            <a:endParaRPr i="0" u="none">
              <a:highlight>
                <a:srgbClr val="FFFFFF"/>
              </a:highlight>
            </a:endParaRPr>
          </a:p>
          <a:p>
            <a:pPr marL="0" marR="0" lvl="0" indent="0" algn="l" rtl="0">
              <a:lnSpc>
                <a:spcPct val="115000"/>
              </a:lnSpc>
              <a:spcBef>
                <a:spcPts val="0"/>
              </a:spcBef>
              <a:spcAft>
                <a:spcPts val="0"/>
              </a:spcAft>
              <a:buClr>
                <a:schemeClr val="dk1"/>
              </a:buClr>
              <a:buSzPts val="1100"/>
              <a:buFont typeface="Arial"/>
              <a:buNone/>
            </a:pPr>
            <a:r>
              <a:rPr lang="en-US" i="0" u="none">
                <a:highlight>
                  <a:srgbClr val="FFFFFF"/>
                </a:highlight>
              </a:rPr>
              <a:t>This study, along with many similar others, shows how implicit biases can impact important job outcomes. </a:t>
            </a:r>
            <a:endParaRPr i="0" u="sng">
              <a:solidFill>
                <a:schemeClr val="hlink"/>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i="1">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b="0" i="1" u="none" strike="noStrike" cap="none">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0" i="1" u="none" strike="noStrike" cap="none">
                <a:solidFill>
                  <a:schemeClr val="dk1"/>
                </a:solidFill>
                <a:latin typeface="Calibri"/>
                <a:ea typeface="Calibri"/>
                <a:cs typeface="Calibri"/>
                <a:sym typeface="Calibri"/>
              </a:rPr>
              <a:t>Bertrand, M., &amp; Mullainathan, S. (2004). Are Emily and Greg more employable than Lakisha and Jamal? A field experiment on labor market discrimination. American economic review, 94, 991-1013.</a:t>
            </a:r>
            <a:endParaRPr/>
          </a:p>
          <a:p>
            <a:pPr marL="0" lvl="0" indent="0" algn="l" rtl="0">
              <a:lnSpc>
                <a:spcPct val="114999"/>
              </a:lnSpc>
              <a:spcBef>
                <a:spcPts val="0"/>
              </a:spcBef>
              <a:spcAft>
                <a:spcPts val="0"/>
              </a:spcAft>
              <a:buClr>
                <a:schemeClr val="dk1"/>
              </a:buClr>
              <a:buSzPts val="1100"/>
              <a:buNone/>
            </a:pPr>
            <a:endParaRPr i="1"/>
          </a:p>
          <a:p>
            <a:pPr marL="0" lvl="0" indent="0" algn="l" rtl="0">
              <a:lnSpc>
                <a:spcPct val="114999"/>
              </a:lnSpc>
              <a:spcBef>
                <a:spcPts val="0"/>
              </a:spcBef>
              <a:spcAft>
                <a:spcPts val="0"/>
              </a:spcAft>
              <a:buClr>
                <a:schemeClr val="dk1"/>
              </a:buClr>
              <a:buSzPts val="1100"/>
              <a:buNone/>
            </a:pPr>
            <a:r>
              <a:rPr lang="en-US" i="1">
                <a:highlight>
                  <a:srgbClr val="FFFFFF"/>
                </a:highlight>
              </a:rPr>
              <a:t>Graphics citation: The Noun Project</a:t>
            </a:r>
            <a:endParaRPr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0" u="none">
                <a:solidFill>
                  <a:srgbClr val="FF0000"/>
                </a:solidFill>
              </a:rPr>
              <a:t>Once hired, engineers of color continue to face obstacles. A study showed that over two thirds of engineers of color reported needing to prove themselves repeatedly, compared to only 35% of white men.</a:t>
            </a:r>
            <a:endParaRPr/>
          </a:p>
          <a:p>
            <a:pPr marL="457200" marR="0" lvl="0" indent="-228600" algn="l" rtl="0">
              <a:lnSpc>
                <a:spcPct val="100000"/>
              </a:lnSpc>
              <a:spcBef>
                <a:spcPts val="0"/>
              </a:spcBef>
              <a:spcAft>
                <a:spcPts val="0"/>
              </a:spcAft>
              <a:buClr>
                <a:srgbClr val="000000"/>
              </a:buClr>
              <a:buSzPts val="1400"/>
              <a:buFont typeface="Arial"/>
              <a:buNone/>
            </a:pPr>
            <a:endParaRPr i="0" u="none">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i="0" u="none">
                <a:solidFill>
                  <a:srgbClr val="FF0000"/>
                </a:solidFill>
              </a:rPr>
              <a:t>Likewise, engineers of color are less likely than their white male counterparts to have access to desirable assignments, which can have negative long term ramifications. </a:t>
            </a:r>
            <a:endParaRPr/>
          </a:p>
          <a:p>
            <a:pPr marL="457200" marR="0" lvl="0" indent="-228600" algn="l" rtl="0">
              <a:lnSpc>
                <a:spcPct val="100000"/>
              </a:lnSpc>
              <a:spcBef>
                <a:spcPts val="0"/>
              </a:spcBef>
              <a:spcAft>
                <a:spcPts val="0"/>
              </a:spcAft>
              <a:buClr>
                <a:srgbClr val="000000"/>
              </a:buClr>
              <a:buSzPts val="1400"/>
              <a:buFont typeface="Arial"/>
              <a:buNone/>
            </a:pPr>
            <a:endParaRPr i="0" u="none">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i="0" u="none">
                <a:solidFill>
                  <a:srgbClr val="FF0000"/>
                </a:solidFill>
              </a:rPr>
              <a:t>And within STEM, roughly 6 in 10 black employees report that too little attention is given to increasing racial and ethnic diversity, </a:t>
            </a:r>
            <a:endParaRPr/>
          </a:p>
          <a:p>
            <a:pPr marL="457200" marR="0" lvl="0" indent="-228600" algn="l" rtl="0">
              <a:lnSpc>
                <a:spcPct val="100000"/>
              </a:lnSpc>
              <a:spcBef>
                <a:spcPts val="0"/>
              </a:spcBef>
              <a:spcAft>
                <a:spcPts val="0"/>
              </a:spcAft>
              <a:buClr>
                <a:srgbClr val="000000"/>
              </a:buClr>
              <a:buSzPts val="1400"/>
              <a:buFont typeface="Arial"/>
              <a:buNone/>
            </a:pPr>
            <a:endParaRPr i="0"/>
          </a:p>
          <a:p>
            <a:pPr marL="457200" marR="0" lvl="0" indent="-228600" algn="l" rtl="0">
              <a:lnSpc>
                <a:spcPct val="100000"/>
              </a:lnSpc>
              <a:spcBef>
                <a:spcPts val="0"/>
              </a:spcBef>
              <a:spcAft>
                <a:spcPts val="0"/>
              </a:spcAft>
              <a:buClr>
                <a:srgbClr val="000000"/>
              </a:buClr>
              <a:buSzPts val="1400"/>
              <a:buFont typeface="Arial"/>
              <a:buNone/>
            </a:pPr>
            <a:endParaRPr i="0"/>
          </a:p>
          <a:p>
            <a:pPr marL="457200" marR="0" lvl="0" indent="-228600" algn="l" rtl="0">
              <a:lnSpc>
                <a:spcPct val="100000"/>
              </a:lnSpc>
              <a:spcBef>
                <a:spcPts val="0"/>
              </a:spcBef>
              <a:spcAft>
                <a:spcPts val="0"/>
              </a:spcAft>
              <a:buClr>
                <a:srgbClr val="000000"/>
              </a:buClr>
              <a:buSzPts val="1400"/>
              <a:buFont typeface="Arial"/>
              <a:buNone/>
            </a:pPr>
            <a:r>
              <a:rPr lang="en-US" i="1"/>
              <a:t>SWE summary: </a:t>
            </a:r>
            <a:r>
              <a:rPr lang="en-US" u="sng">
                <a:solidFill>
                  <a:schemeClr val="hlink"/>
                </a:solidFill>
                <a:hlinkClick r:id="rId3"/>
              </a:rPr>
              <a:t>https://research.swe.org/wp-content/uploads/sites/2/2017/10/16-SWE-020-Work-Study-10_20_16-CP.pdf</a:t>
            </a:r>
            <a:endParaRPr/>
          </a:p>
          <a:p>
            <a:pPr marL="457200" marR="0" lvl="0" indent="-228600" algn="l" rtl="0">
              <a:lnSpc>
                <a:spcPct val="100000"/>
              </a:lnSpc>
              <a:spcBef>
                <a:spcPts val="0"/>
              </a:spcBef>
              <a:spcAft>
                <a:spcPts val="0"/>
              </a:spcAft>
              <a:buClr>
                <a:srgbClr val="000000"/>
              </a:buClr>
              <a:buSzPts val="1400"/>
              <a:buFont typeface="Arial"/>
              <a:buNone/>
            </a:pPr>
            <a:r>
              <a:rPr lang="en-US" i="1"/>
              <a:t>Graphic: </a:t>
            </a:r>
            <a:r>
              <a:rPr lang="en-US" u="sng">
                <a:solidFill>
                  <a:schemeClr val="hlink"/>
                </a:solidFill>
                <a:hlinkClick r:id="rId4"/>
              </a:rPr>
              <a:t>https://www.pewsocialtrends.org/2018/01/09/blacks-in-stem-jobs-are-especially-concerned-about-diversity-and-discrimination-in-the-workplace/</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i="1"/>
          </a:p>
        </p:txBody>
      </p:sp>
      <p:sp>
        <p:nvSpPr>
          <p:cNvPr id="280" name="Google Shape;28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r>
              <a:rPr lang="en-US" sz="1000" i="0" u="none">
                <a:solidFill>
                  <a:srgbClr val="3F3F3F"/>
                </a:solidFill>
              </a:rPr>
              <a:t>With regard to gender, women earn 81% of what men earn within comparable positions. This gap is even more pronounced amongst women of color, with black women earning 62%, Latina women earning 54%, and Native American women earning 58% of what white men earn. These gaps exist even when controlling for various factors such as industry, occupation type, and education level. </a:t>
            </a:r>
            <a:endParaRPr/>
          </a:p>
          <a:p>
            <a:pPr marL="0" lvl="0" indent="0" algn="l" rtl="0">
              <a:lnSpc>
                <a:spcPct val="100000"/>
              </a:lnSpc>
              <a:spcBef>
                <a:spcPts val="400"/>
              </a:spcBef>
              <a:spcAft>
                <a:spcPts val="0"/>
              </a:spcAft>
              <a:buSzPts val="1400"/>
              <a:buNone/>
            </a:pPr>
            <a:endParaRPr sz="1000" i="0" u="sng">
              <a:solidFill>
                <a:srgbClr val="3F3F3F"/>
              </a:solidFill>
            </a:endParaRPr>
          </a:p>
          <a:p>
            <a:pPr marL="0" lvl="0" indent="0" algn="l" rtl="0">
              <a:lnSpc>
                <a:spcPct val="100000"/>
              </a:lnSpc>
              <a:spcBef>
                <a:spcPts val="400"/>
              </a:spcBef>
              <a:spcAft>
                <a:spcPts val="0"/>
              </a:spcAft>
              <a:buSzPts val="1400"/>
              <a:buNone/>
            </a:pPr>
            <a:r>
              <a:rPr lang="en-US" sz="1000"/>
              <a:t>Women are promoted less and “protected” from challenging “stretch assignments”, especially after becoming pregnant or having children. Men, on the other hand, experience a “fatherhood bonus”, and are rated more positively after the birth of a child. </a:t>
            </a:r>
            <a:endParaRPr sz="1000"/>
          </a:p>
          <a:p>
            <a:pPr marL="0" lvl="0" indent="0" algn="l" rtl="0">
              <a:lnSpc>
                <a:spcPct val="100000"/>
              </a:lnSpc>
              <a:spcBef>
                <a:spcPts val="400"/>
              </a:spcBef>
              <a:spcAft>
                <a:spcPts val="0"/>
              </a:spcAft>
              <a:buSzPts val="1400"/>
              <a:buNone/>
            </a:pPr>
            <a:endParaRPr/>
          </a:p>
          <a:p>
            <a:pPr marL="0" lvl="0" indent="0" algn="l" rtl="0">
              <a:lnSpc>
                <a:spcPct val="100000"/>
              </a:lnSpc>
              <a:spcBef>
                <a:spcPts val="400"/>
              </a:spcBef>
              <a:spcAft>
                <a:spcPts val="0"/>
              </a:spcAft>
              <a:buSzPts val="1400"/>
              <a:buNone/>
            </a:pPr>
            <a:endParaRPr/>
          </a:p>
          <a:p>
            <a:pPr marL="0" lvl="0" indent="0" algn="l" rtl="0">
              <a:lnSpc>
                <a:spcPct val="100000"/>
              </a:lnSpc>
              <a:spcBef>
                <a:spcPts val="400"/>
              </a:spcBef>
              <a:spcAft>
                <a:spcPts val="0"/>
              </a:spcAft>
              <a:buSzPts val="1400"/>
              <a:buNone/>
            </a:pPr>
            <a:r>
              <a:rPr lang="en-US" i="1"/>
              <a:t>Smith, K. N., &amp; Gayles, J. G. (2018). “Girl Power”: Gendered academic and workplace experiences of college women in engineering. Social Sciences, 7(1), 11.</a:t>
            </a:r>
            <a:endParaRPr/>
          </a:p>
          <a:p>
            <a:pPr marL="0" marR="0" lvl="0" indent="0" algn="l" rtl="0">
              <a:lnSpc>
                <a:spcPct val="100000"/>
              </a:lnSpc>
              <a:spcBef>
                <a:spcPts val="400"/>
              </a:spcBef>
              <a:spcAft>
                <a:spcPts val="0"/>
              </a:spcAft>
              <a:buClr>
                <a:srgbClr val="000000"/>
              </a:buClr>
              <a:buSzPts val="1400"/>
              <a:buFont typeface="Arial"/>
              <a:buNone/>
            </a:pPr>
            <a:endParaRPr/>
          </a:p>
          <a:p>
            <a:pPr marL="0" marR="0" lvl="0" indent="0" algn="l" rtl="0">
              <a:lnSpc>
                <a:spcPct val="100000"/>
              </a:lnSpc>
              <a:spcBef>
                <a:spcPts val="400"/>
              </a:spcBef>
              <a:spcAft>
                <a:spcPts val="0"/>
              </a:spcAft>
              <a:buClr>
                <a:srgbClr val="000000"/>
              </a:buClr>
              <a:buSzPts val="1400"/>
              <a:buFont typeface="Arial"/>
              <a:buNone/>
            </a:pPr>
            <a:r>
              <a:rPr lang="en-US" i="1"/>
              <a:t>Women in engineering: (women encouraging women and talking about engineering as a field)</a:t>
            </a:r>
            <a:endParaRPr sz="1200" b="0" i="1"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400"/>
              </a:spcBef>
              <a:spcAft>
                <a:spcPts val="0"/>
              </a:spcAft>
              <a:buClr>
                <a:srgbClr val="000000"/>
              </a:buClr>
              <a:buSzPts val="14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https://youtu.be/zkpjJlzF60M</a:t>
            </a:r>
            <a:endParaRPr/>
          </a:p>
          <a:p>
            <a:pPr marL="0" lvl="0" indent="0" algn="l" rtl="0">
              <a:lnSpc>
                <a:spcPct val="100000"/>
              </a:lnSpc>
              <a:spcBef>
                <a:spcPts val="400"/>
              </a:spcBef>
              <a:spcAft>
                <a:spcPts val="0"/>
              </a:spcAft>
              <a:buSzPts val="1400"/>
              <a:buNone/>
            </a:pPr>
            <a:endParaRPr i="1"/>
          </a:p>
          <a:p>
            <a:pPr marL="0" lvl="0" indent="0" algn="l" rtl="0">
              <a:lnSpc>
                <a:spcPct val="100000"/>
              </a:lnSpc>
              <a:spcBef>
                <a:spcPts val="400"/>
              </a:spcBef>
              <a:spcAft>
                <a:spcPts val="0"/>
              </a:spcAft>
              <a:buSzPts val="1400"/>
              <a:buNone/>
            </a:pPr>
            <a:r>
              <a:rPr lang="en-US" u="sng">
                <a:solidFill>
                  <a:schemeClr val="hlink"/>
                </a:solidFill>
                <a:hlinkClick r:id="rId4"/>
              </a:rPr>
              <a:t>https://alltogether.swe.org/2016/04/women-leave-engineering-swe-gender-culture-study/https://alltogether.swe.org/2016/04/women-leave-engineering-swe-gender-culture-study/</a:t>
            </a:r>
            <a:endParaRPr/>
          </a:p>
          <a:p>
            <a:pPr marL="0" lvl="0" indent="0" algn="l" rtl="0">
              <a:lnSpc>
                <a:spcPct val="100000"/>
              </a:lnSpc>
              <a:spcBef>
                <a:spcPts val="400"/>
              </a:spcBef>
              <a:spcAft>
                <a:spcPts val="0"/>
              </a:spcAft>
              <a:buSzPts val="1400"/>
              <a:buNone/>
            </a:pPr>
            <a:r>
              <a:rPr lang="en-US" b="1" i="1"/>
              <a:t>SWE Culture Study: 3:16-End </a:t>
            </a:r>
            <a:endParaRPr/>
          </a:p>
          <a:p>
            <a:pPr marL="0" lvl="0" indent="0" algn="l" rtl="0">
              <a:lnSpc>
                <a:spcPct val="100000"/>
              </a:lnSpc>
              <a:spcBef>
                <a:spcPts val="400"/>
              </a:spcBef>
              <a:spcAft>
                <a:spcPts val="0"/>
              </a:spcAft>
              <a:buSzPts val="1400"/>
              <a:buNone/>
            </a:pPr>
            <a:endParaRPr i="1"/>
          </a:p>
          <a:p>
            <a:pPr marL="0" marR="0" lvl="0" indent="0" algn="l" rtl="0">
              <a:lnSpc>
                <a:spcPct val="100000"/>
              </a:lnSpc>
              <a:spcBef>
                <a:spcPts val="400"/>
              </a:spcBef>
              <a:spcAft>
                <a:spcPts val="0"/>
              </a:spcAft>
              <a:buClr>
                <a:srgbClr val="000000"/>
              </a:buClr>
              <a:buSzPts val="1400"/>
              <a:buFont typeface="Arial"/>
              <a:buNone/>
            </a:pPr>
            <a:r>
              <a:rPr lang="en-US" u="sng">
                <a:solidFill>
                  <a:schemeClr val="hlink"/>
                </a:solidFill>
                <a:hlinkClick r:id="rId5"/>
              </a:rPr>
              <a:t>https://alltogether.swe.org/2016/10/new-study-reveals-gender-racial-bias-engineering</a:t>
            </a:r>
            <a:r>
              <a:rPr lang="en-US"/>
              <a:t> - 1:15</a:t>
            </a:r>
            <a:endParaRPr/>
          </a:p>
          <a:p>
            <a:pPr marL="0" lvl="0" indent="0" algn="l" rtl="0">
              <a:lnSpc>
                <a:spcPct val="100000"/>
              </a:lnSpc>
              <a:spcBef>
                <a:spcPts val="400"/>
              </a:spcBef>
              <a:spcAft>
                <a:spcPts val="0"/>
              </a:spcAft>
              <a:buSzPts val="1400"/>
              <a:buNone/>
            </a:pPr>
            <a:endParaRPr i="1"/>
          </a:p>
        </p:txBody>
      </p:sp>
      <p:sp>
        <p:nvSpPr>
          <p:cNvPr id="289" name="Google Shape;289;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00"/>
              </a:spcBef>
              <a:spcAft>
                <a:spcPts val="0"/>
              </a:spcAft>
              <a:buClr>
                <a:schemeClr val="dk1"/>
              </a:buClr>
              <a:buSzPts val="1100"/>
              <a:buFont typeface="Arial"/>
              <a:buNone/>
            </a:pPr>
            <a:r>
              <a:rPr lang="en-US" sz="1000" i="0" u="none"/>
              <a:t>These reduced salaries and barriers to promotion are often seen in a phenomenon known as the glass ceiling effect. This refers to the fact that women experience barriers in achieving top-level positions within organizations. In 2019, only 6.6&amp; of CEO positions at Fortune 500 companies were held by women. </a:t>
            </a:r>
            <a:endParaRPr/>
          </a:p>
          <a:p>
            <a:pPr marL="0" marR="0" lvl="0" indent="0" algn="l" rtl="0">
              <a:lnSpc>
                <a:spcPct val="90000"/>
              </a:lnSpc>
              <a:spcBef>
                <a:spcPts val="600"/>
              </a:spcBef>
              <a:spcAft>
                <a:spcPts val="0"/>
              </a:spcAft>
              <a:buClr>
                <a:schemeClr val="dk1"/>
              </a:buClr>
              <a:buSzPts val="1100"/>
              <a:buFont typeface="Arial"/>
              <a:buNone/>
            </a:pPr>
            <a:endParaRPr sz="1000" i="0" u="none"/>
          </a:p>
          <a:p>
            <a:pPr marL="0" marR="0" lvl="0" indent="0" algn="l" rtl="0">
              <a:lnSpc>
                <a:spcPct val="90000"/>
              </a:lnSpc>
              <a:spcBef>
                <a:spcPts val="600"/>
              </a:spcBef>
              <a:spcAft>
                <a:spcPts val="0"/>
              </a:spcAft>
              <a:buClr>
                <a:schemeClr val="dk1"/>
              </a:buClr>
              <a:buSzPts val="1100"/>
              <a:buFont typeface="Arial"/>
              <a:buNone/>
            </a:pPr>
            <a:r>
              <a:rPr lang="en-US" sz="1000" i="0" u="none"/>
              <a:t>Not only do women face challenges in obtaining these positions, they also experience pushback and resistance to serving in these positions. </a:t>
            </a:r>
            <a:endParaRPr/>
          </a:p>
          <a:p>
            <a:pPr marL="0" marR="0" lvl="0" indent="0" algn="l" rtl="0">
              <a:lnSpc>
                <a:spcPct val="90000"/>
              </a:lnSpc>
              <a:spcBef>
                <a:spcPts val="600"/>
              </a:spcBef>
              <a:spcAft>
                <a:spcPts val="0"/>
              </a:spcAft>
              <a:buClr>
                <a:schemeClr val="dk1"/>
              </a:buClr>
              <a:buSzPts val="1100"/>
              <a:buFont typeface="Arial"/>
              <a:buNone/>
            </a:pPr>
            <a:endParaRPr sz="1000" i="0" u="none">
              <a:solidFill>
                <a:schemeClr val="dk1"/>
              </a:solidFill>
            </a:endParaRPr>
          </a:p>
          <a:p>
            <a:pPr marL="0" marR="0" lvl="0" indent="0" algn="l" rtl="0">
              <a:lnSpc>
                <a:spcPct val="90000"/>
              </a:lnSpc>
              <a:spcBef>
                <a:spcPts val="600"/>
              </a:spcBef>
              <a:spcAft>
                <a:spcPts val="0"/>
              </a:spcAft>
              <a:buClr>
                <a:schemeClr val="dk1"/>
              </a:buClr>
              <a:buSzPts val="1100"/>
              <a:buFont typeface="Arial"/>
              <a:buNone/>
            </a:pPr>
            <a:r>
              <a:rPr lang="en-US" sz="1000" i="0" u="none">
                <a:solidFill>
                  <a:schemeClr val="dk1"/>
                </a:solidFill>
              </a:rPr>
              <a:t>One study found that w</a:t>
            </a:r>
            <a:r>
              <a:rPr lang="en-US" sz="1000">
                <a:solidFill>
                  <a:schemeClr val="dk1"/>
                </a:solidFill>
              </a:rPr>
              <a:t>hen people are asked to identify the leader of a group from a picture of men sitting around an oval table, they almost always chose the man sitting at the head. When shown an identical picture except with a woman sitting at the head, people usually choose one of the men sitting on the side of the table (Porter, Lindauer Geis, &amp; Jennings, 1983). Thus, women clearly face barriers to being perceived as leaders</a:t>
            </a:r>
            <a:r>
              <a:rPr lang="en-US" sz="1200">
                <a:solidFill>
                  <a:schemeClr val="dk1"/>
                </a:solidFill>
              </a:rPr>
              <a:t>.</a:t>
            </a:r>
            <a:r>
              <a:rPr lang="en-US"/>
              <a:t> </a:t>
            </a:r>
            <a:endParaRPr/>
          </a:p>
        </p:txBody>
      </p:sp>
      <p:sp>
        <p:nvSpPr>
          <p:cNvPr id="296" name="Google Shape;296;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r>
              <a:rPr lang="en-US" sz="1000" i="0" u="none">
                <a:solidFill>
                  <a:srgbClr val="3F3F3F"/>
                </a:solidFill>
              </a:rPr>
              <a:t>Within engineering, The Society of Women Engineers found that although women account for 20% of engineering school graduates, they only make up 11% of practicing engineers. Thirty percent of the women who left cited hostile workplace climates as a primary motivating factor. </a:t>
            </a:r>
            <a:endParaRPr i="0" u="none"/>
          </a:p>
        </p:txBody>
      </p:sp>
      <p:sp>
        <p:nvSpPr>
          <p:cNvPr id="304" name="Google Shape;304;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Almost half of all current scientists and engineers are white men.  People of color and women are underrepresented, and women of color are especially lacking in these fields. This is likely due to the combination of barriers previously discussed, as well as the intersectional oppressions faced by these groups.</a:t>
            </a: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Source: </a:t>
            </a:r>
            <a:r>
              <a:rPr lang="en-US" u="sng">
                <a:solidFill>
                  <a:schemeClr val="hlink"/>
                </a:solidFill>
                <a:hlinkClick r:id="rId3"/>
              </a:rPr>
              <a:t>https://www.nsf.gov/statistics/2017/nsf17310/digest/occupation/overall.cfm</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3" name="Google Shape;33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Relatedly, this chart shows the unemployment statistics for engineers across identity-groups, with women of color facing the highest levels of unemployment, followed by men of color, followed by Asian women. </a:t>
            </a:r>
            <a:endParaRPr/>
          </a:p>
          <a:p>
            <a:pPr marL="457200" marR="0" lvl="0" indent="-228600" algn="l" rtl="0">
              <a:lnSpc>
                <a:spcPct val="100000"/>
              </a:lnSpc>
              <a:spcBef>
                <a:spcPts val="0"/>
              </a:spcBef>
              <a:spcAft>
                <a:spcPts val="0"/>
              </a:spcAft>
              <a:buClr>
                <a:srgbClr val="000000"/>
              </a:buClr>
              <a:buSzPts val="1400"/>
              <a:buFont typeface="Arial"/>
              <a:buNone/>
            </a:pPr>
            <a:endParaRPr u="none"/>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Source: </a:t>
            </a:r>
            <a:r>
              <a:rPr lang="en-US" u="sng">
                <a:solidFill>
                  <a:schemeClr val="hlink"/>
                </a:solidFill>
                <a:hlinkClick r:id="rId3"/>
              </a:rPr>
              <a:t>https://www.nsf.gov/statistics/2017/nsf17310/digest/occupation/overall.cfm</a:t>
            </a:r>
            <a:endParaRPr/>
          </a:p>
          <a:p>
            <a:pPr marL="457200" marR="0" lvl="0" indent="-228600" algn="l" rtl="0">
              <a:lnSpc>
                <a:spcPct val="100000"/>
              </a:lnSpc>
              <a:spcBef>
                <a:spcPts val="0"/>
              </a:spcBef>
              <a:spcAft>
                <a:spcPts val="0"/>
              </a:spcAft>
              <a:buClr>
                <a:srgbClr val="000000"/>
              </a:buClr>
              <a:buSzPts val="1400"/>
              <a:buFont typeface="Arial"/>
              <a:buNone/>
            </a:pPr>
            <a:endParaRPr u="none"/>
          </a:p>
        </p:txBody>
      </p:sp>
      <p:sp>
        <p:nvSpPr>
          <p:cNvPr id="341" name="Google Shape;34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Although we don’t have time to discuss each here, extensive research has documented the barriers within engineering faced by individuals who have physical disabilities, mental illnesses, and minority sexual orientation or gender identities. </a:t>
            </a:r>
            <a:endParaRPr/>
          </a:p>
        </p:txBody>
      </p:sp>
      <p:sp>
        <p:nvSpPr>
          <p:cNvPr id="449" name="Google Shape;44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i="0" u="sng"/>
              <a:t>Although the ADA prohibits discrimination against individuals with disabilities, there is a disparity in employment as well as pay for these individuals compared with their counterparts without disabilities. In 2018, only 38% of individuals with disabilities were employed, compared with 78% of their counterparts who did not have disabilities. Not only are there discrepancies in employment, but there is also a pay gap. Individuals with disabilities earn on average $5,796 than their counterparts without disabilities. </a:t>
            </a:r>
            <a:endParaRPr/>
          </a:p>
          <a:p>
            <a:pPr marL="457200" marR="0" lvl="0" indent="-228600" algn="l" rtl="0">
              <a:lnSpc>
                <a:spcPct val="100000"/>
              </a:lnSpc>
              <a:spcBef>
                <a:spcPts val="0"/>
              </a:spcBef>
              <a:spcAft>
                <a:spcPts val="0"/>
              </a:spcAft>
              <a:buClr>
                <a:srgbClr val="000000"/>
              </a:buClr>
              <a:buSzPts val="1400"/>
              <a:buFont typeface="Arial"/>
              <a:buNone/>
            </a:pPr>
            <a:endParaRPr i="1"/>
          </a:p>
          <a:p>
            <a:pPr marL="457200" marR="0" lvl="0" indent="-228600" algn="l" rtl="0">
              <a:lnSpc>
                <a:spcPct val="100000"/>
              </a:lnSpc>
              <a:spcBef>
                <a:spcPts val="0"/>
              </a:spcBef>
              <a:spcAft>
                <a:spcPts val="0"/>
              </a:spcAft>
              <a:buClr>
                <a:srgbClr val="000000"/>
              </a:buClr>
              <a:buSzPts val="1400"/>
              <a:buFont typeface="Arial"/>
              <a:buNone/>
            </a:pPr>
            <a:r>
              <a:rPr lang="en-US" i="1"/>
              <a:t>Houtenville, A. and Boege, S. (2019). Annual Report on People with Disabilities in America: 2018. Durham, NH: University of New Hampshire, Institute on Disability.</a:t>
            </a:r>
            <a:endParaRPr/>
          </a:p>
        </p:txBody>
      </p:sp>
      <p:sp>
        <p:nvSpPr>
          <p:cNvPr id="456" name="Google Shape;45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i="0" u="sng">
                <a:solidFill>
                  <a:srgbClr val="FF0000"/>
                </a:solidFill>
              </a:rPr>
              <a:t>Within engineering, 25% of students meet the criteria for anxiety or depressive disorders, compared with the general population which has a prevalence of 10%. Engineering has also been reported as the second most lonely profession. Yet, depression rates amongst engineers are actually lower than the average workplace, with a 4% We are not sure why engineers report a lower rate of depression than engineering students. It could be that depression is underreported or that engineering jobs are less stressful than engineering education. It is also possible that engineers are less likely to seek help. Possible discussion question among students?  “Why do you think the rate is so low compared to other jobs?”  </a:t>
            </a:r>
            <a:endParaRPr/>
          </a:p>
          <a:p>
            <a:pPr marL="457200" marR="0" lvl="0" indent="-228600" algn="l" rtl="0">
              <a:lnSpc>
                <a:spcPct val="100000"/>
              </a:lnSpc>
              <a:spcBef>
                <a:spcPts val="0"/>
              </a:spcBef>
              <a:spcAft>
                <a:spcPts val="0"/>
              </a:spcAft>
              <a:buClr>
                <a:srgbClr val="000000"/>
              </a:buClr>
              <a:buSzPts val="1400"/>
              <a:buFont typeface="Arial"/>
              <a:buNone/>
            </a:pPr>
            <a:endParaRPr sz="1800" i="0" u="sng">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sz="1800" i="0" u="sng">
                <a:solidFill>
                  <a:srgbClr val="FF0000"/>
                </a:solidFill>
              </a:rPr>
              <a:t>Mental illness in the workplace may present differently in different people. On the right are some common ways depression can look to others in the workplace. An individual may not exhibit all of these traits, nor does the presence of these traits necessarily indicate depression. Other mental illnesses or major life stressors may also result in these changes. </a:t>
            </a:r>
            <a:endParaRPr/>
          </a:p>
          <a:p>
            <a:pPr marL="457200" marR="0" lvl="0" indent="-228600" algn="l" rtl="0">
              <a:lnSpc>
                <a:spcPct val="100000"/>
              </a:lnSpc>
              <a:spcBef>
                <a:spcPts val="0"/>
              </a:spcBef>
              <a:spcAft>
                <a:spcPts val="0"/>
              </a:spcAft>
              <a:buClr>
                <a:srgbClr val="000000"/>
              </a:buClr>
              <a:buSzPts val="1400"/>
              <a:buFont typeface="Arial"/>
              <a:buNone/>
            </a:pPr>
            <a:endParaRPr sz="1800" i="0" u="sng">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sz="1800" i="0" u="sng">
                <a:solidFill>
                  <a:schemeClr val="dk2"/>
                </a:solidFill>
              </a:rPr>
              <a:t>The APA (American Psychological Association) recommends using the NOTICE. TALK. ACT. Approach . If you notice these changes occurring and remaining over the course of two or more weeks, ask to talk to your coworker privately and express concern. Provide examples of the behaviors that worry you and be sure to not place judgement on the individual. Connect the individual with your companies employee assistance plan.  If you are worried about their immediate safety, do not leave them alone and obtain emergency assistance.  </a:t>
            </a:r>
            <a:endParaRPr/>
          </a:p>
          <a:p>
            <a:pPr marL="457200" marR="0" lvl="0" indent="-228600" algn="l" rtl="0">
              <a:lnSpc>
                <a:spcPct val="100000"/>
              </a:lnSpc>
              <a:spcBef>
                <a:spcPts val="0"/>
              </a:spcBef>
              <a:spcAft>
                <a:spcPts val="0"/>
              </a:spcAft>
              <a:buClr>
                <a:srgbClr val="000000"/>
              </a:buClr>
              <a:buSzPts val="1400"/>
              <a:buFont typeface="Arial"/>
              <a:buNone/>
            </a:pPr>
            <a:endParaRPr i="0">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i="0" u="sng">
                <a:solidFill>
                  <a:schemeClr val="hlink"/>
                </a:solidFill>
                <a:hlinkClick r:id="rId3"/>
              </a:rPr>
              <a:t>http://workplacementalhealth.org/Mental-Health-Topics/Knowing-the-Warning-Signs</a:t>
            </a:r>
            <a:endParaRPr i="0">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endParaRPr i="0">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i="0">
                <a:solidFill>
                  <a:srgbClr val="FF0000"/>
                </a:solidFill>
              </a:rPr>
              <a:t>(Danowitz &amp; Beddoes, 2018)</a:t>
            </a:r>
            <a:endParaRPr/>
          </a:p>
          <a:p>
            <a:pPr marL="457200" marR="0" lvl="0" indent="-228600" algn="l" rtl="0">
              <a:lnSpc>
                <a:spcPct val="100000"/>
              </a:lnSpc>
              <a:spcBef>
                <a:spcPts val="0"/>
              </a:spcBef>
              <a:spcAft>
                <a:spcPts val="0"/>
              </a:spcAft>
              <a:buClr>
                <a:srgbClr val="000000"/>
              </a:buClr>
              <a:buSzPts val="1400"/>
              <a:buFont typeface="Arial"/>
              <a:buNone/>
            </a:pPr>
            <a:endParaRPr i="0">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i="0">
                <a:solidFill>
                  <a:srgbClr val="FF0000"/>
                </a:solidFill>
              </a:rPr>
              <a:t>(Harvard Business Review)</a:t>
            </a:r>
            <a:endParaRPr/>
          </a:p>
          <a:p>
            <a:pPr marL="457200" lvl="0" indent="-139700" algn="l" rtl="0">
              <a:lnSpc>
                <a:spcPct val="100000"/>
              </a:lnSpc>
              <a:spcBef>
                <a:spcPts val="0"/>
              </a:spcBef>
              <a:spcAft>
                <a:spcPts val="0"/>
              </a:spcAft>
              <a:buSzPts val="1400"/>
              <a:buFont typeface="Courier New"/>
              <a:buNone/>
            </a:pPr>
            <a:endParaRPr i="0">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r>
              <a:rPr lang="en-US" i="0">
                <a:solidFill>
                  <a:srgbClr val="FF0000"/>
                </a:solidFill>
              </a:rPr>
              <a:t>(APA Center for Workplace Mental Health)</a:t>
            </a:r>
            <a:endParaRPr/>
          </a:p>
          <a:p>
            <a:pPr marL="457200" marR="0" lvl="0" indent="-228600" algn="l" rtl="0">
              <a:lnSpc>
                <a:spcPct val="100000"/>
              </a:lnSpc>
              <a:spcBef>
                <a:spcPts val="0"/>
              </a:spcBef>
              <a:spcAft>
                <a:spcPts val="0"/>
              </a:spcAft>
              <a:buClr>
                <a:srgbClr val="000000"/>
              </a:buClr>
              <a:buSzPts val="1400"/>
              <a:buFont typeface="Arial"/>
              <a:buNone/>
            </a:pPr>
            <a:endParaRPr i="0"/>
          </a:p>
        </p:txBody>
      </p:sp>
      <p:sp>
        <p:nvSpPr>
          <p:cNvPr id="463" name="Google Shape;46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LGBTQ stands for Lesbian, Gay, Bisexual, Transgender, and Queer. Approximately 4% of the US adult population identify as LGBT.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Brown, A. (2017, June 13). 5 key findings about LGBT Americans. Retrieved July 23, 2020, from https://www.pewresearch.org/fact-tank/2017/06/13/5-key-findings-about-lgbt-americans/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71" name="Google Shape;47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Although LGBTQ STEM students participate in undergraduate research at a higher rate than their heterosexual counterparts, they have a lower retention rate within STEM, despite the fact that undergraduate research is a significant contributor to STEM retention. This suggests </a:t>
            </a:r>
            <a:r>
              <a:rPr lang="en-US" sz="1200">
                <a:solidFill>
                  <a:srgbClr val="FF0000"/>
                </a:solidFill>
              </a:rPr>
              <a:t>that there are additional factors, such as lab environments and mentorship that can affect LGBTQ STEM student retention. This study was a longitudinal study of 1462 STEM-aspiring students</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Hughes, B. E. (2018). Coming out in STEM: Factors affecting retention of sexual minority STEM students. </a:t>
            </a:r>
            <a:r>
              <a:rPr lang="en-US" i="1"/>
              <a:t>Science Advances,</a:t>
            </a:r>
            <a:r>
              <a:rPr lang="en-US"/>
              <a:t> </a:t>
            </a:r>
            <a:r>
              <a:rPr lang="en-US" i="1"/>
              <a:t>4</a:t>
            </a:r>
            <a:r>
              <a:rPr lang="en-US"/>
              <a:t>(3). doi:10.1126/sciadv.aao6373</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Hughes, B. E. (2018). Coming out in STEM: Factors affecting retention of sexual minority STEM students. </a:t>
            </a:r>
            <a:r>
              <a:rPr lang="en-US" i="1"/>
              <a:t>Science Advances,</a:t>
            </a:r>
            <a:r>
              <a:rPr lang="en-US"/>
              <a:t> </a:t>
            </a:r>
            <a:r>
              <a:rPr lang="en-US" i="1"/>
              <a:t>4</a:t>
            </a:r>
            <a:r>
              <a:rPr lang="en-US"/>
              <a:t>(3). doi:10.1126/sciadv.aao6373</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solidFill>
                <a:srgbClr val="FF0000"/>
              </a:solidFil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486" name="Google Shape;48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
        <p:nvSpPr>
          <p:cNvPr id="495" name="Google Shape;4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6" name="Google Shape;49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Strategies to Reduce Discrimination by Self - How can we stop ourselves from acting on our implicit biases?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even have them try to come up with these strategies first on their own.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200"/>
              <a:t>Given that most research shows that these biases are quite impervious, we must recognize and do what we can to prevent these biases from manifesting in differential treatment of others. If we don’t actively work to do this, we will perpetuate discrimination unknowingly. Here are some strategies to recognize and prevent these biases from impacting our behaviors:</a:t>
            </a:r>
            <a:endParaRPr/>
          </a:p>
          <a:p>
            <a:pPr marL="0" marR="0" lvl="0" indent="0" algn="l" rtl="0">
              <a:lnSpc>
                <a:spcPct val="100000"/>
              </a:lnSpc>
              <a:spcBef>
                <a:spcPts val="0"/>
              </a:spcBef>
              <a:spcAft>
                <a:spcPts val="0"/>
              </a:spcAft>
              <a:buClr>
                <a:schemeClr val="dk1"/>
              </a:buClr>
              <a:buSzPts val="1200"/>
              <a:buFont typeface="Calibri"/>
              <a:buNone/>
            </a:pPr>
            <a:endParaRPr sz="1200"/>
          </a:p>
          <a:p>
            <a:pPr marL="457200" lvl="0" indent="-342900" algn="l" rtl="0">
              <a:lnSpc>
                <a:spcPct val="90000"/>
              </a:lnSpc>
              <a:spcBef>
                <a:spcPts val="0"/>
              </a:spcBef>
              <a:spcAft>
                <a:spcPts val="0"/>
              </a:spcAft>
              <a:buSzPts val="1800"/>
              <a:buChar char="●"/>
            </a:pPr>
            <a:r>
              <a:rPr lang="en-US" sz="1200" b="1" u="sng"/>
              <a:t>Examine diversity in your life:</a:t>
            </a:r>
            <a:r>
              <a:rPr lang="en-US" b="1"/>
              <a:t> </a:t>
            </a:r>
            <a:r>
              <a:rPr lang="en-US" sz="1200" b="1"/>
              <a:t> </a:t>
            </a:r>
            <a:r>
              <a:rPr lang="en-US" sz="1200"/>
              <a:t>Look at different aspects of your personal life (friend groups, media/literature that you consume, etc.), how much diversity is there? How could you increase your exposure to diverse groups?</a:t>
            </a:r>
            <a:endParaRPr/>
          </a:p>
          <a:p>
            <a:pPr marL="457200" lvl="0" indent="-342900" algn="l" rtl="0">
              <a:lnSpc>
                <a:spcPct val="90000"/>
              </a:lnSpc>
              <a:spcBef>
                <a:spcPts val="0"/>
              </a:spcBef>
              <a:spcAft>
                <a:spcPts val="0"/>
              </a:spcAft>
              <a:buSzPts val="1800"/>
              <a:buChar char="●"/>
            </a:pPr>
            <a:r>
              <a:rPr lang="en-US" sz="1200" b="1" u="sng"/>
              <a:t>Challenge your bias</a:t>
            </a:r>
            <a:r>
              <a:rPr lang="en-US" sz="1200" b="1"/>
              <a:t>: </a:t>
            </a:r>
            <a:r>
              <a:rPr lang="en-US" sz="1200"/>
              <a:t>instead of looking for things that justify it, look for evidence in people that prove your bias wrong. (e.g., finding members of underrepresented groups that you admire). </a:t>
            </a:r>
            <a:r>
              <a:rPr lang="en-US" sz="1200">
                <a:solidFill>
                  <a:srgbClr val="3F3F3F"/>
                </a:solidFill>
              </a:rPr>
              <a:t>Recognizing stereotypic responses within oneself and society, labeling them, and replacing them with </a:t>
            </a:r>
            <a:r>
              <a:rPr lang="en-US">
                <a:solidFill>
                  <a:srgbClr val="3F3F3F"/>
                </a:solidFill>
              </a:rPr>
              <a:t>non-stereotypic</a:t>
            </a:r>
            <a:r>
              <a:rPr lang="en-US" sz="1200">
                <a:solidFill>
                  <a:srgbClr val="3F3F3F"/>
                </a:solidFill>
              </a:rPr>
              <a:t> responses</a:t>
            </a:r>
            <a:endParaRPr/>
          </a:p>
          <a:p>
            <a:pPr marL="457200" lvl="0" indent="0" algn="l" rtl="0">
              <a:lnSpc>
                <a:spcPct val="90000"/>
              </a:lnSpc>
              <a:spcBef>
                <a:spcPts val="0"/>
              </a:spcBef>
              <a:spcAft>
                <a:spcPts val="0"/>
              </a:spcAft>
              <a:buSzPts val="1400"/>
              <a:buNone/>
            </a:pPr>
            <a:r>
              <a:rPr lang="en-US" sz="1200" b="1" u="sng">
                <a:solidFill>
                  <a:srgbClr val="3F3F3F"/>
                </a:solidFill>
              </a:rPr>
              <a:t>Perspective taking: </a:t>
            </a:r>
            <a:r>
              <a:rPr lang="en-US" sz="1200">
                <a:solidFill>
                  <a:srgbClr val="3F3F3F"/>
                </a:solidFill>
              </a:rPr>
              <a:t>Adopting the perspective in the first person of a member of a stigmatizing group. Try to build empathy for that group by thinking about how you would feel if you were them. Learn about/listen to their life experiences and think about ways in which you can connect or relate to those experiences.</a:t>
            </a:r>
            <a:r>
              <a:rPr lang="en-US">
                <a:solidFill>
                  <a:srgbClr val="3F3F3F"/>
                </a:solidFill>
              </a:rPr>
              <a:t> </a:t>
            </a:r>
            <a:endParaRPr sz="1200"/>
          </a:p>
          <a:p>
            <a:pPr marL="457200" lvl="0" indent="-342900" algn="l" rtl="0">
              <a:lnSpc>
                <a:spcPct val="90000"/>
              </a:lnSpc>
              <a:spcBef>
                <a:spcPts val="0"/>
              </a:spcBef>
              <a:spcAft>
                <a:spcPts val="0"/>
              </a:spcAft>
              <a:buSzPts val="1800"/>
              <a:buChar char="●"/>
            </a:pPr>
            <a:r>
              <a:rPr lang="en-US" sz="1200" b="1" u="sng"/>
              <a:t>Individuation</a:t>
            </a:r>
            <a:r>
              <a:rPr lang="en-US" sz="1200" b="1"/>
              <a:t>: </a:t>
            </a:r>
            <a:r>
              <a:rPr lang="en-US" sz="1200"/>
              <a:t>Make an effort to see people as individuals rather than a stereotype. Learning about a person makes it easier to recognize them based on their own personal attributes rather than a stereotype.</a:t>
            </a:r>
            <a:r>
              <a:rPr lang="en-US">
                <a:solidFill>
                  <a:srgbClr val="E48312"/>
                </a:solidFill>
                <a:latin typeface="Times New Roman"/>
                <a:ea typeface="Times New Roman"/>
                <a:cs typeface="Times New Roman"/>
                <a:sym typeface="Times New Roman"/>
              </a:rPr>
              <a:t> </a:t>
            </a:r>
            <a:r>
              <a:rPr lang="en-US" sz="1200">
                <a:solidFill>
                  <a:srgbClr val="E48312"/>
                </a:solidFill>
                <a:latin typeface="Times New Roman"/>
                <a:ea typeface="Times New Roman"/>
                <a:cs typeface="Times New Roman"/>
                <a:sym typeface="Times New Roman"/>
              </a:rPr>
              <a:t> </a:t>
            </a:r>
            <a:r>
              <a:rPr lang="en-US" sz="1200">
                <a:solidFill>
                  <a:srgbClr val="3F3F3F"/>
                </a:solidFill>
              </a:rPr>
              <a:t>Think about and remember examples of out-group members who counter popularly held stereotypes</a:t>
            </a:r>
            <a:endParaRPr/>
          </a:p>
          <a:p>
            <a:pPr marL="457200" lvl="0" indent="0" algn="l" rtl="0">
              <a:lnSpc>
                <a:spcPct val="90000"/>
              </a:lnSpc>
              <a:spcBef>
                <a:spcPts val="0"/>
              </a:spcBef>
              <a:spcAft>
                <a:spcPts val="0"/>
              </a:spcAft>
              <a:buSzPts val="1400"/>
              <a:buNone/>
            </a:pPr>
            <a:endParaRPr i="1"/>
          </a:p>
          <a:p>
            <a:pPr marL="457200" lvl="0" indent="0" algn="l" rtl="0">
              <a:lnSpc>
                <a:spcPct val="90000"/>
              </a:lnSpc>
              <a:spcBef>
                <a:spcPts val="0"/>
              </a:spcBef>
              <a:spcAft>
                <a:spcPts val="0"/>
              </a:spcAft>
              <a:buSzPts val="1400"/>
              <a:buNone/>
            </a:pPr>
            <a:endParaRPr sz="1200">
              <a:solidFill>
                <a:schemeClr val="dk1"/>
              </a:solidFill>
              <a:latin typeface="Arial"/>
              <a:ea typeface="Arial"/>
              <a:cs typeface="Arial"/>
              <a:sym typeface="Arial"/>
            </a:endParaRPr>
          </a:p>
          <a:p>
            <a:pPr marL="457200" lvl="0" indent="0" algn="l" rtl="0">
              <a:lnSpc>
                <a:spcPct val="90000"/>
              </a:lnSpc>
              <a:spcBef>
                <a:spcPts val="0"/>
              </a:spcBef>
              <a:spcAft>
                <a:spcPts val="0"/>
              </a:spcAft>
              <a:buSzPts val="1400"/>
              <a:buNone/>
            </a:pPr>
            <a:endParaRPr sz="1200">
              <a:solidFill>
                <a:schemeClr val="dk1"/>
              </a:solidFill>
              <a:latin typeface="Arial"/>
              <a:ea typeface="Arial"/>
              <a:cs typeface="Arial"/>
              <a:sym typeface="Arial"/>
            </a:endParaRPr>
          </a:p>
          <a:p>
            <a:pPr marL="457200" lvl="0" indent="0" algn="l" rtl="0">
              <a:lnSpc>
                <a:spcPct val="90000"/>
              </a:lnSpc>
              <a:spcBef>
                <a:spcPts val="0"/>
              </a:spcBef>
              <a:spcAft>
                <a:spcPts val="0"/>
              </a:spcAft>
              <a:buSzPts val="1400"/>
              <a:buNone/>
            </a:pPr>
            <a:endParaRPr>
              <a:latin typeface="Arial"/>
              <a:ea typeface="Arial"/>
              <a:cs typeface="Arial"/>
              <a:sym typeface="Arial"/>
            </a:endParaRPr>
          </a:p>
          <a:p>
            <a:pPr marL="457200" lvl="0" indent="0" algn="l" rtl="0">
              <a:lnSpc>
                <a:spcPct val="90000"/>
              </a:lnSpc>
              <a:spcBef>
                <a:spcPts val="0"/>
              </a:spcBef>
              <a:spcAft>
                <a:spcPts val="0"/>
              </a:spcAft>
              <a:buSzPts val="1400"/>
              <a:buNone/>
            </a:pPr>
            <a:r>
              <a:rPr lang="en-US" i="1"/>
              <a:t> </a:t>
            </a:r>
            <a:endParaRPr sz="1200"/>
          </a:p>
          <a:p>
            <a:pPr marL="0" marR="0" lvl="0" indent="0" algn="l" rtl="0">
              <a:lnSpc>
                <a:spcPct val="100000"/>
              </a:lnSpc>
              <a:spcBef>
                <a:spcPts val="0"/>
              </a:spcBef>
              <a:spcAft>
                <a:spcPts val="0"/>
              </a:spcAft>
              <a:buClr>
                <a:schemeClr val="dk1"/>
              </a:buClr>
              <a:buSzPts val="1200"/>
              <a:buFont typeface="Calibri"/>
              <a:buNone/>
            </a:pPr>
            <a:endParaRPr sz="1200"/>
          </a:p>
        </p:txBody>
      </p:sp>
      <p:sp>
        <p:nvSpPr>
          <p:cNvPr id="509" name="Google Shape;509;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2400" b="1" i="0" u="sng"/>
              <a:t>Allies</a:t>
            </a:r>
            <a:r>
              <a:rPr lang="en-US" sz="2400" i="0"/>
              <a:t> - Individuals who strive to end oppression through supporting and advocating on behalf of oppressed minorities. </a:t>
            </a:r>
            <a:endParaRPr i="0"/>
          </a:p>
          <a:p>
            <a:pPr marL="0" lvl="0" indent="0" algn="l" rtl="0">
              <a:lnSpc>
                <a:spcPct val="100000"/>
              </a:lnSpc>
              <a:spcBef>
                <a:spcPts val="0"/>
              </a:spcBef>
              <a:spcAft>
                <a:spcPts val="0"/>
              </a:spcAft>
              <a:buSzPts val="1400"/>
              <a:buNone/>
            </a:pPr>
            <a:r>
              <a:rPr lang="en-US" sz="2400" i="0">
                <a:solidFill>
                  <a:srgbClr val="000000"/>
                </a:solidFill>
              </a:rPr>
              <a:t>These are behaviors which allies can engage in, to improve the workplace experience of those facing discrimination. </a:t>
            </a:r>
            <a:endParaRPr/>
          </a:p>
          <a:p>
            <a:pPr marL="0" lvl="0" indent="0" algn="l" rtl="0">
              <a:lnSpc>
                <a:spcPct val="100000"/>
              </a:lnSpc>
              <a:spcBef>
                <a:spcPts val="0"/>
              </a:spcBef>
              <a:spcAft>
                <a:spcPts val="0"/>
              </a:spcAft>
              <a:buSzPts val="1400"/>
              <a:buNone/>
            </a:pPr>
            <a:r>
              <a:rPr lang="en-US" sz="2400" i="0">
                <a:solidFill>
                  <a:srgbClr val="000000"/>
                </a:solidFill>
              </a:rPr>
              <a:t>Supportive Behaviors </a:t>
            </a:r>
            <a:endParaRPr/>
          </a:p>
          <a:p>
            <a:pPr marL="0" lvl="0" indent="0" algn="l" rtl="0">
              <a:lnSpc>
                <a:spcPct val="100000"/>
              </a:lnSpc>
              <a:spcBef>
                <a:spcPts val="0"/>
              </a:spcBef>
              <a:spcAft>
                <a:spcPts val="0"/>
              </a:spcAft>
              <a:buSzPts val="1400"/>
              <a:buNone/>
            </a:pPr>
            <a:r>
              <a:rPr lang="en-US" sz="2400" i="0">
                <a:solidFill>
                  <a:srgbClr val="000000"/>
                </a:solidFill>
              </a:rPr>
              <a:t>- Communicating with stigmatized members: make sure you are keeping open dialogue with these members</a:t>
            </a:r>
            <a:endParaRPr/>
          </a:p>
          <a:p>
            <a:pPr marL="0" lvl="0" indent="0" algn="l" rtl="0">
              <a:lnSpc>
                <a:spcPct val="100000"/>
              </a:lnSpc>
              <a:spcBef>
                <a:spcPts val="0"/>
              </a:spcBef>
              <a:spcAft>
                <a:spcPts val="0"/>
              </a:spcAft>
              <a:buSzPts val="1400"/>
              <a:buNone/>
            </a:pPr>
            <a:r>
              <a:rPr lang="en-US" sz="2400" i="0">
                <a:solidFill>
                  <a:srgbClr val="000000"/>
                </a:solidFill>
              </a:rPr>
              <a:t>- Attending events geared towards minority groups in order to support the event and to learn</a:t>
            </a:r>
            <a:endParaRPr/>
          </a:p>
          <a:p>
            <a:pPr marL="0" lvl="0" indent="0" algn="l" rtl="0">
              <a:lnSpc>
                <a:spcPct val="100000"/>
              </a:lnSpc>
              <a:spcBef>
                <a:spcPts val="0"/>
              </a:spcBef>
              <a:spcAft>
                <a:spcPts val="0"/>
              </a:spcAft>
              <a:buSzPts val="1400"/>
              <a:buNone/>
            </a:pPr>
            <a:r>
              <a:rPr lang="en-US" sz="2400" i="0">
                <a:solidFill>
                  <a:srgbClr val="000000"/>
                </a:solidFill>
              </a:rPr>
              <a:t>- Supporting others through their ally development – assist others and share how to be a good ally</a:t>
            </a:r>
            <a:endParaRPr/>
          </a:p>
          <a:p>
            <a:pPr marL="0" lvl="0" indent="0" algn="l" rtl="0">
              <a:lnSpc>
                <a:spcPct val="100000"/>
              </a:lnSpc>
              <a:spcBef>
                <a:spcPts val="0"/>
              </a:spcBef>
              <a:spcAft>
                <a:spcPts val="0"/>
              </a:spcAft>
              <a:buSzPts val="1400"/>
              <a:buNone/>
            </a:pPr>
            <a:r>
              <a:rPr lang="en-US" sz="2400" i="0">
                <a:solidFill>
                  <a:srgbClr val="000000"/>
                </a:solidFill>
              </a:rPr>
              <a:t>- Receiving disclosures of invisible stigmas with acceptance and positivity, this can signal to the individual that you are an ally. </a:t>
            </a:r>
            <a:endParaRPr/>
          </a:p>
          <a:p>
            <a:pPr marL="0" lvl="0" indent="0" algn="l" rtl="0">
              <a:lnSpc>
                <a:spcPct val="100000"/>
              </a:lnSpc>
              <a:spcBef>
                <a:spcPts val="0"/>
              </a:spcBef>
              <a:spcAft>
                <a:spcPts val="0"/>
              </a:spcAft>
              <a:buSzPts val="1400"/>
              <a:buNone/>
            </a:pPr>
            <a:endParaRPr sz="2400" i="0">
              <a:solidFill>
                <a:srgbClr val="000000"/>
              </a:solidFill>
            </a:endParaRPr>
          </a:p>
          <a:p>
            <a:pPr marL="0" lvl="0" indent="0" algn="l" rtl="0">
              <a:lnSpc>
                <a:spcPct val="100000"/>
              </a:lnSpc>
              <a:spcBef>
                <a:spcPts val="0"/>
              </a:spcBef>
              <a:spcAft>
                <a:spcPts val="0"/>
              </a:spcAft>
              <a:buSzPts val="1400"/>
              <a:buNone/>
            </a:pPr>
            <a:r>
              <a:rPr lang="en-US" sz="2400" i="0">
                <a:solidFill>
                  <a:srgbClr val="000000"/>
                </a:solidFill>
              </a:rPr>
              <a:t>Advocacy Behaviors</a:t>
            </a:r>
            <a:endParaRPr/>
          </a:p>
          <a:p>
            <a:pPr marL="0" lvl="0" indent="0" algn="l" rtl="0">
              <a:lnSpc>
                <a:spcPct val="100000"/>
              </a:lnSpc>
              <a:spcBef>
                <a:spcPts val="0"/>
              </a:spcBef>
              <a:spcAft>
                <a:spcPts val="0"/>
              </a:spcAft>
              <a:buSzPts val="1400"/>
              <a:buNone/>
            </a:pPr>
            <a:r>
              <a:rPr lang="en-US" sz="2400" i="0">
                <a:solidFill>
                  <a:srgbClr val="000000"/>
                </a:solidFill>
              </a:rPr>
              <a:t>- Confronting instances of prejudice, so that those who are engaging in these behaviors see that this behavior is not tolerated, and this signals support to those who are targeted. </a:t>
            </a:r>
            <a:endParaRPr/>
          </a:p>
          <a:p>
            <a:pPr marL="0" lvl="0" indent="0" algn="l" rtl="0">
              <a:lnSpc>
                <a:spcPct val="100000"/>
              </a:lnSpc>
              <a:spcBef>
                <a:spcPts val="0"/>
              </a:spcBef>
              <a:spcAft>
                <a:spcPts val="0"/>
              </a:spcAft>
              <a:buSzPts val="1400"/>
              <a:buNone/>
            </a:pPr>
            <a:r>
              <a:rPr lang="en-US" sz="2400" i="0">
                <a:solidFill>
                  <a:srgbClr val="000000"/>
                </a:solidFill>
              </a:rPr>
              <a:t>- Call for better organizational laws, policies, and practices, in order to help foster a better environment. </a:t>
            </a:r>
            <a:endParaRPr/>
          </a:p>
          <a:p>
            <a:pPr marL="0" lvl="0" indent="0" algn="l" rtl="0">
              <a:lnSpc>
                <a:spcPct val="100000"/>
              </a:lnSpc>
              <a:spcBef>
                <a:spcPts val="0"/>
              </a:spcBef>
              <a:spcAft>
                <a:spcPts val="0"/>
              </a:spcAft>
              <a:buSzPts val="1400"/>
              <a:buNone/>
            </a:pPr>
            <a:endParaRPr sz="1000" i="1">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1000" i="1">
                <a:solidFill>
                  <a:srgbClr val="222222"/>
                </a:solidFill>
                <a:highlight>
                  <a:srgbClr val="FFFFFF"/>
                </a:highlight>
                <a:latin typeface="Arial"/>
                <a:ea typeface="Arial"/>
                <a:cs typeface="Arial"/>
                <a:sym typeface="Arial"/>
              </a:rPr>
              <a:t>Sabat, I. E., Martinez, L. R., &amp; Wessel, J. L. (2013). Neo-activism: Engaging allies in modern workplace discrimination reduction. Industrial and Organizational Psychology, 6, 480-485.</a:t>
            </a:r>
            <a:endParaRPr/>
          </a:p>
        </p:txBody>
      </p:sp>
      <p:sp>
        <p:nvSpPr>
          <p:cNvPr id="516" name="Google Shape;51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
        <p:nvSpPr>
          <p:cNvPr id="522" name="Google Shape;52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3" name="Google Shape;52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255905" algn="l" rtl="0">
              <a:lnSpc>
                <a:spcPct val="90000"/>
              </a:lnSpc>
              <a:spcBef>
                <a:spcPts val="400"/>
              </a:spcBef>
              <a:spcAft>
                <a:spcPts val="0"/>
              </a:spcAft>
              <a:buSzPts val="1800"/>
              <a:buChar char="○"/>
            </a:pPr>
            <a:r>
              <a:rPr lang="en-US">
                <a:latin typeface="Trebuchet MS"/>
                <a:ea typeface="Trebuchet MS"/>
                <a:cs typeface="Trebuchet MS"/>
                <a:sym typeface="Trebuchet MS"/>
              </a:rPr>
              <a:t>Written policy from the CEO strongly admonishing all forms of discrimination. Make sure this information is clear and readily available. Make sure people know various mechanisms to file complaints and remove barriers to filing. </a:t>
            </a:r>
            <a:endParaRPr/>
          </a:p>
          <a:p>
            <a:pPr marL="457200" lvl="1" indent="-255905" algn="l" rtl="0">
              <a:lnSpc>
                <a:spcPct val="90000"/>
              </a:lnSpc>
              <a:spcBef>
                <a:spcPts val="400"/>
              </a:spcBef>
              <a:spcAft>
                <a:spcPts val="0"/>
              </a:spcAft>
              <a:buSzPts val="1800"/>
              <a:buChar char="○"/>
            </a:pPr>
            <a:r>
              <a:rPr lang="en-US">
                <a:latin typeface="Trebuchet MS"/>
                <a:ea typeface="Trebuchet MS"/>
                <a:cs typeface="Trebuchet MS"/>
                <a:sym typeface="Trebuchet MS"/>
              </a:rPr>
              <a:t>Incorporate diversity into decision-making. Make cultural and diversity awareness a component of selection/evaluation decisions</a:t>
            </a:r>
            <a:r>
              <a:rPr lang="en-US">
                <a:latin typeface="Calibri"/>
                <a:ea typeface="Calibri"/>
                <a:cs typeface="Calibri"/>
                <a:sym typeface="Calibri"/>
              </a:rPr>
              <a:t>. </a:t>
            </a:r>
            <a:r>
              <a:rPr lang="en-US"/>
              <a:t>Link employment decisions to inclusive practices; management support crucial</a:t>
            </a:r>
            <a:endParaRPr/>
          </a:p>
          <a:p>
            <a:pPr marL="457200" lvl="1" indent="-255905" algn="l" rtl="0">
              <a:lnSpc>
                <a:spcPct val="90000"/>
              </a:lnSpc>
              <a:spcBef>
                <a:spcPts val="600"/>
              </a:spcBef>
              <a:spcAft>
                <a:spcPts val="0"/>
              </a:spcAft>
              <a:buSzPts val="1800"/>
              <a:buChar char="○"/>
            </a:pPr>
            <a:r>
              <a:rPr lang="en-US">
                <a:latin typeface="Trebuchet MS"/>
                <a:ea typeface="Trebuchet MS"/>
                <a:cs typeface="Trebuchet MS"/>
                <a:sym typeface="Trebuchet MS"/>
              </a:rPr>
              <a:t>Take a multicultural vs. colorblind approach. Race is visible, and it is important to recognize the impact that these identities have on our interpersonal interactions and decisions given our the implicit biases. Companies that say they are color-blind have the most complaints.</a:t>
            </a:r>
            <a:endParaRPr/>
          </a:p>
          <a:p>
            <a:pPr marL="457200" lvl="1" indent="-255905" algn="l" rtl="0">
              <a:lnSpc>
                <a:spcPct val="115000"/>
              </a:lnSpc>
              <a:spcBef>
                <a:spcPts val="0"/>
              </a:spcBef>
              <a:spcAft>
                <a:spcPts val="0"/>
              </a:spcAft>
              <a:buSzPts val="1800"/>
              <a:buFont typeface="Trebuchet MS"/>
              <a:buChar char="○"/>
            </a:pPr>
            <a:r>
              <a:rPr lang="en-US" i="0">
                <a:latin typeface="Trebuchet MS"/>
                <a:ea typeface="Trebuchet MS"/>
                <a:cs typeface="Trebuchet MS"/>
                <a:sym typeface="Trebuchet MS"/>
              </a:rPr>
              <a:t>Include diversity training, orientation programs, and focus groups. These should be in person, span several hours and spread across multiple time points, endorsed and attended by organizational leaders, integrative and engaging, and evaluated in terms of pre-post differences in attitudes and behavioral intentions to ensure that they are effective (Kalinoski, 2013).</a:t>
            </a:r>
            <a:r>
              <a:rPr lang="en-US">
                <a:latin typeface="Trebuchet MS"/>
                <a:ea typeface="Trebuchet MS"/>
                <a:cs typeface="Trebuchet MS"/>
                <a:sym typeface="Trebuchet MS"/>
              </a:rPr>
              <a:t> </a:t>
            </a:r>
            <a:endParaRPr i="0">
              <a:latin typeface="Trebuchet MS"/>
              <a:ea typeface="Trebuchet MS"/>
              <a:cs typeface="Trebuchet MS"/>
              <a:sym typeface="Trebuchet MS"/>
            </a:endParaRPr>
          </a:p>
          <a:p>
            <a:pPr marL="457200" lvl="1" indent="-255905" algn="l" rtl="0">
              <a:lnSpc>
                <a:spcPct val="115000"/>
              </a:lnSpc>
              <a:spcBef>
                <a:spcPts val="0"/>
              </a:spcBef>
              <a:spcAft>
                <a:spcPts val="0"/>
              </a:spcAft>
              <a:buSzPts val="1800"/>
              <a:buFont typeface="Trebuchet MS"/>
              <a:buChar char="○"/>
            </a:pPr>
            <a:r>
              <a:rPr lang="en-US" i="0">
                <a:latin typeface="Trebuchet MS"/>
                <a:ea typeface="Trebuchet MS"/>
                <a:cs typeface="Trebuchet MS"/>
                <a:sym typeface="Trebuchet MS"/>
              </a:rPr>
              <a:t>If possible, hire a formal diversity or EEO officer and give them real power in the company to make decisions and initiate change.</a:t>
            </a:r>
            <a:r>
              <a:rPr lang="en-US">
                <a:latin typeface="Trebuchet MS"/>
                <a:ea typeface="Trebuchet MS"/>
                <a:cs typeface="Trebuchet MS"/>
                <a:sym typeface="Trebuchet MS"/>
              </a:rPr>
              <a:t> </a:t>
            </a:r>
            <a:endParaRPr i="0">
              <a:latin typeface="Trebuchet MS"/>
              <a:ea typeface="Trebuchet MS"/>
              <a:cs typeface="Trebuchet MS"/>
              <a:sym typeface="Trebuchet MS"/>
            </a:endParaRPr>
          </a:p>
          <a:p>
            <a:pPr marL="0" lvl="0" indent="0" algn="l" rtl="0">
              <a:lnSpc>
                <a:spcPct val="100000"/>
              </a:lnSpc>
              <a:spcBef>
                <a:spcPts val="1200"/>
              </a:spcBef>
              <a:spcAft>
                <a:spcPts val="0"/>
              </a:spcAft>
              <a:buSzPts val="1400"/>
              <a:buNone/>
            </a:pPr>
            <a:endParaRPr sz="900" i="1">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r>
              <a:rPr lang="en-US" sz="900" i="1">
                <a:solidFill>
                  <a:srgbClr val="000000"/>
                </a:solidFill>
                <a:highlight>
                  <a:srgbClr val="FFFFFF"/>
                </a:highlight>
                <a:latin typeface="Verdana"/>
                <a:ea typeface="Verdana"/>
                <a:cs typeface="Verdana"/>
                <a:sym typeface="Verdana"/>
              </a:rPr>
              <a:t>Bagshaw, M. (2004), "Is diversity divisive? A positive training approach", Industrial and Commercial Training, Vol. 36 No. 4, pp. 153-157. https://doi.org/10.1108/00197850410542383</a:t>
            </a:r>
            <a:endParaRPr sz="900" i="1">
              <a:solidFill>
                <a:srgbClr val="000000"/>
              </a:solidFill>
              <a:highlight>
                <a:srgbClr val="FFFFFF"/>
              </a:highlight>
              <a:latin typeface="Verdana"/>
              <a:ea typeface="Verdana"/>
              <a:cs typeface="Verdana"/>
              <a:sym typeface="Verdana"/>
            </a:endParaRPr>
          </a:p>
          <a:p>
            <a:pPr marL="0" lvl="0" indent="0" algn="l" rtl="0">
              <a:lnSpc>
                <a:spcPct val="100000"/>
              </a:lnSpc>
              <a:spcBef>
                <a:spcPts val="0"/>
              </a:spcBef>
              <a:spcAft>
                <a:spcPts val="0"/>
              </a:spcAft>
              <a:buSzPts val="1400"/>
              <a:buNone/>
            </a:pPr>
            <a:endParaRPr sz="900" i="1">
              <a:solidFill>
                <a:srgbClr val="000000"/>
              </a:solidFill>
              <a:highlight>
                <a:srgbClr val="FFFFFF"/>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r>
              <a:rPr lang="en-US" i="1"/>
              <a:t>"Melinda Gates: 'Sad' and 'outraged' at Google engineer memo” </a:t>
            </a:r>
            <a:r>
              <a:rPr lang="en-US" sz="1200" b="0" i="0" u="sng" strike="noStrike" cap="none">
                <a:solidFill>
                  <a:schemeClr val="dk1"/>
                </a:solidFill>
                <a:latin typeface="Calibri"/>
                <a:ea typeface="Calibri"/>
                <a:cs typeface="Calibri"/>
                <a:sym typeface="Calibri"/>
              </a:rPr>
              <a:t>https://www.youtube.com/watch?v=8QvFg1tXVnM </a:t>
            </a:r>
            <a:r>
              <a:rPr lang="en-US" i="1"/>
              <a:t> 2:48-4:20</a:t>
            </a:r>
            <a:endParaRPr/>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
        <p:nvSpPr>
          <p:cNvPr id="537" name="Google Shape;53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8" name="Google Shape;53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0" name="Google Shape;56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Will update this once presentation is finalized</a:t>
            </a:r>
            <a:endParaRPr/>
          </a:p>
          <a:p>
            <a:pPr marL="0" lvl="0" indent="0" algn="l" rtl="0">
              <a:lnSpc>
                <a:spcPct val="100000"/>
              </a:lnSpc>
              <a:spcBef>
                <a:spcPts val="0"/>
              </a:spcBef>
              <a:spcAft>
                <a:spcPts val="0"/>
              </a:spcAft>
              <a:buSzPts val="1400"/>
              <a:buNone/>
            </a:pPr>
            <a:endParaRPr/>
          </a:p>
        </p:txBody>
      </p:sp>
      <p:sp>
        <p:nvSpPr>
          <p:cNvPr id="567" name="Google Shape;567;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495" name="Google Shape;4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6" name="Google Shape;49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extLst>
      <p:ext uri="{BB962C8B-B14F-4D97-AF65-F5344CB8AC3E}">
        <p14:creationId xmlns:p14="http://schemas.microsoft.com/office/powerpoint/2010/main" val="73271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sldNum" idx="12"/>
          </p:nvPr>
        </p:nvSpPr>
        <p:spPr>
          <a:xfrm>
            <a:off x="3971925" y="8831263"/>
            <a:ext cx="3038475" cy="465137"/>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19" name="Google Shape;119;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3:notes"/>
          <p:cNvSpPr txBox="1">
            <a:spLocks noGrp="1"/>
          </p:cNvSpPr>
          <p:nvPr>
            <p:ph type="body" idx="1"/>
          </p:nvPr>
        </p:nvSpPr>
        <p:spPr>
          <a:xfrm>
            <a:off x="935038" y="4416425"/>
            <a:ext cx="5140325"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extLst>
      <p:ext uri="{BB962C8B-B14F-4D97-AF65-F5344CB8AC3E}">
        <p14:creationId xmlns:p14="http://schemas.microsoft.com/office/powerpoint/2010/main" val="55831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Diversity equals the </a:t>
            </a:r>
            <a:r>
              <a:rPr lang="en-US" b="1"/>
              <a:t>human qualities that differentiate us from one another.</a:t>
            </a:r>
            <a:endParaRPr/>
          </a:p>
          <a:p>
            <a:pPr marL="0" lvl="0" indent="0" algn="l" rtl="0">
              <a:lnSpc>
                <a:spcPct val="100000"/>
              </a:lnSpc>
              <a:spcBef>
                <a:spcPts val="0"/>
              </a:spcBef>
              <a:spcAft>
                <a:spcPts val="0"/>
              </a:spcAft>
              <a:buSzPts val="1400"/>
              <a:buNone/>
            </a:pPr>
            <a:endParaRPr i="1"/>
          </a:p>
          <a:p>
            <a:pPr marL="0" marR="0" lvl="0" indent="0" algn="l" rtl="0">
              <a:lnSpc>
                <a:spcPct val="100000"/>
              </a:lnSpc>
              <a:spcBef>
                <a:spcPts val="0"/>
              </a:spcBef>
              <a:spcAft>
                <a:spcPts val="0"/>
              </a:spcAft>
              <a:buClr>
                <a:srgbClr val="000000"/>
              </a:buClr>
              <a:buSzPts val="1400"/>
              <a:buFont typeface="Arial"/>
              <a:buNone/>
            </a:pPr>
            <a:r>
              <a:rPr lang="en-US" i="1"/>
              <a:t>(Maybe have students list examples of stigmas before showing this list)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Often times, when we talk about diversity we are talking about characteristics that are potentially stigmatized, or devalued within a specific context. For instance, pregnancy can be viewed positively outside of the workplace but negatively within the workplace, especially when combined with certain age, marital, and racial characteristics.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Everybody has identities that can be unfairly stigmatized within a given context, and that’s one of the reasons why everyone should care about diversity.</a:t>
            </a:r>
            <a:endParaRPr/>
          </a:p>
          <a:p>
            <a:pPr marL="0" lvl="0" indent="0" algn="l" rtl="0">
              <a:lnSpc>
                <a:spcPct val="100000"/>
              </a:lnSpc>
              <a:spcBef>
                <a:spcPts val="0"/>
              </a:spcBef>
              <a:spcAft>
                <a:spcPts val="0"/>
              </a:spcAft>
              <a:buSzPts val="1400"/>
              <a:buNone/>
            </a:pP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686039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sldNum" idx="12"/>
          </p:nvPr>
        </p:nvSpPr>
        <p:spPr>
          <a:xfrm>
            <a:off x="3970338" y="8829675"/>
            <a:ext cx="3036887" cy="46355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238" name="Google Shape;238;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9" name="Google Shape;239;p21:notes"/>
          <p:cNvSpPr txBox="1">
            <a:spLocks noGrp="1"/>
          </p:cNvSpPr>
          <p:nvPr>
            <p:ph type="body" idx="1"/>
          </p:nvPr>
        </p:nvSpPr>
        <p:spPr>
          <a:xfrm>
            <a:off x="701675" y="4416425"/>
            <a:ext cx="5607050" cy="4278313"/>
          </a:xfrm>
          <a:prstGeom prst="rect">
            <a:avLst/>
          </a:prstGeom>
          <a:noFill/>
          <a:ln>
            <a:noFill/>
          </a:ln>
        </p:spPr>
        <p:txBody>
          <a:bodyPr spcFirstLastPara="1" wrap="square" lIns="93175" tIns="46575" rIns="93175" bIns="46575" anchor="ctr"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extLst>
      <p:ext uri="{BB962C8B-B14F-4D97-AF65-F5344CB8AC3E}">
        <p14:creationId xmlns:p14="http://schemas.microsoft.com/office/powerpoint/2010/main" val="14382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00">
              <a:latin typeface="Trebuchet MS"/>
              <a:ea typeface="Trebuchet MS"/>
              <a:cs typeface="Trebuchet MS"/>
              <a:sym typeface="Trebuchet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17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473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562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55"/>
        <p:cNvGrpSpPr/>
        <p:nvPr/>
      </p:nvGrpSpPr>
      <p:grpSpPr>
        <a:xfrm>
          <a:off x="0" y="0"/>
          <a:ext cx="0" cy="0"/>
          <a:chOff x="0" y="0"/>
          <a:chExt cx="0" cy="0"/>
        </a:xfrm>
      </p:grpSpPr>
      <p:sp>
        <p:nvSpPr>
          <p:cNvPr id="56" name="Google Shape;56;p62"/>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2"/>
          <p:cNvSpPr txBox="1">
            <a:spLocks noGrp="1"/>
          </p:cNvSpPr>
          <p:nvPr>
            <p:ph type="body" idx="1"/>
          </p:nvPr>
        </p:nvSpPr>
        <p:spPr>
          <a:xfrm>
            <a:off x="609600" y="1600201"/>
            <a:ext cx="5384800" cy="4530725"/>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8" name="Google Shape;58;p62"/>
          <p:cNvSpPr txBox="1">
            <a:spLocks noGrp="1"/>
          </p:cNvSpPr>
          <p:nvPr>
            <p:ph type="body" idx="2"/>
          </p:nvPr>
        </p:nvSpPr>
        <p:spPr>
          <a:xfrm>
            <a:off x="6197600" y="1600201"/>
            <a:ext cx="5384800" cy="4530725"/>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6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2532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62"/>
        <p:cNvGrpSpPr/>
        <p:nvPr/>
      </p:nvGrpSpPr>
      <p:grpSpPr>
        <a:xfrm>
          <a:off x="0" y="0"/>
          <a:ext cx="0" cy="0"/>
          <a:chOff x="0" y="0"/>
          <a:chExt cx="0" cy="0"/>
        </a:xfrm>
      </p:grpSpPr>
      <p:sp>
        <p:nvSpPr>
          <p:cNvPr id="63" name="Google Shape;63;p63"/>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3"/>
          <p:cNvSpPr txBox="1">
            <a:spLocks noGrp="1"/>
          </p:cNvSpPr>
          <p:nvPr>
            <p:ph type="body" idx="1"/>
          </p:nvPr>
        </p:nvSpPr>
        <p:spPr>
          <a:xfrm>
            <a:off x="609600" y="1600201"/>
            <a:ext cx="5384800" cy="4530725"/>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63"/>
          <p:cNvSpPr>
            <a:spLocks noGrp="1"/>
          </p:cNvSpPr>
          <p:nvPr>
            <p:ph type="clipArt" idx="2"/>
          </p:nvPr>
        </p:nvSpPr>
        <p:spPr>
          <a:xfrm>
            <a:off x="6197600" y="1600201"/>
            <a:ext cx="5384800" cy="4530725"/>
          </a:xfrm>
          <a:prstGeom prst="rect">
            <a:avLst/>
          </a:prstGeom>
          <a:noFill/>
          <a:ln>
            <a:noFill/>
          </a:ln>
        </p:spPr>
        <p:txBody>
          <a:bodyPr spcFirstLastPara="1" wrap="square" lIns="0" tIns="45700" rIns="0" bIns="45700" anchor="t" anchorCtr="0">
            <a:noAutofit/>
          </a:bodyPr>
          <a:lstStyle>
            <a:lvl1pPr marR="0" lvl="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66" name="Google Shape;66;p6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0096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213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8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379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4697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570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1408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963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002281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598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JVN2qWSJF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NW5s_-Nl3J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pewsocialtrends.org/2018/01/09/blacks-in-stem-jobs-are-especially-concerned-about-diversity-and-discrimination-in-the-workpla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945075" y="448875"/>
            <a:ext cx="7772400" cy="3429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4000"/>
              <a:buFont typeface="Calibri"/>
              <a:buNone/>
            </a:pPr>
            <a:br>
              <a:rPr lang="en-US" sz="5000" b="1" dirty="0"/>
            </a:br>
            <a:r>
              <a:rPr lang="en-US" sz="5000" b="1" dirty="0"/>
              <a:t>Diversity, Ethics and Engineering</a:t>
            </a:r>
            <a:endParaRPr sz="5000" b="1" dirty="0"/>
          </a:p>
        </p:txBody>
      </p:sp>
      <p:sp>
        <p:nvSpPr>
          <p:cNvPr id="121" name="Google Shape;121;p1"/>
          <p:cNvSpPr txBox="1">
            <a:spLocks noGrp="1"/>
          </p:cNvSpPr>
          <p:nvPr>
            <p:ph type="subTitle" idx="1"/>
          </p:nvPr>
        </p:nvSpPr>
        <p:spPr>
          <a:xfrm>
            <a:off x="1511125" y="5127768"/>
            <a:ext cx="9243600" cy="12816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b="1"/>
              <a:t>WELCOME!</a:t>
            </a:r>
            <a:endParaRPr b="1"/>
          </a:p>
          <a:p>
            <a:pPr marL="0" lvl="0" indent="0" algn="r" rtl="0">
              <a:lnSpc>
                <a:spcPct val="90000"/>
              </a:lnSpc>
              <a:spcBef>
                <a:spcPts val="1200"/>
              </a:spcBef>
              <a:spcAft>
                <a:spcPts val="0"/>
              </a:spcAft>
              <a:buSzPts val="2400"/>
              <a:buNone/>
            </a:pPr>
            <a:endParaRPr b="1"/>
          </a:p>
          <a:p>
            <a:pPr marL="0" lvl="0" indent="0" algn="r" rtl="0">
              <a:lnSpc>
                <a:spcPct val="90000"/>
              </a:lnSpc>
              <a:spcBef>
                <a:spcPts val="1200"/>
              </a:spcBef>
              <a:spcAft>
                <a:spcPts val="0"/>
              </a:spcAft>
              <a:buSzPts val="2400"/>
              <a:buNone/>
            </a:pPr>
            <a:endParaRPr b="1"/>
          </a:p>
        </p:txBody>
      </p:sp>
      <p:pic>
        <p:nvPicPr>
          <p:cNvPr id="122" name="Google Shape;122;p1" descr="http://thumbs7.dreamstime.com/x/engineering-man-safety-helmet-standing-against-oil-refinery-plant-heavy-petrochemical-industry-estate-45827273.jpg"/>
          <p:cNvPicPr preferRelativeResize="0"/>
          <p:nvPr/>
        </p:nvPicPr>
        <p:blipFill rotWithShape="1">
          <a:blip r:embed="rId3">
            <a:alphaModFix/>
          </a:blip>
          <a:srcRect/>
          <a:stretch/>
        </p:blipFill>
        <p:spPr>
          <a:xfrm>
            <a:off x="7510550" y="938700"/>
            <a:ext cx="4294150" cy="293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1154083" y="0"/>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Thinking, Feeling, Acting</a:t>
            </a:r>
            <a:endParaRPr/>
          </a:p>
        </p:txBody>
      </p:sp>
      <p:sp>
        <p:nvSpPr>
          <p:cNvPr id="155" name="Google Shape;155;p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10</a:t>
            </a:fld>
            <a:endParaRPr/>
          </a:p>
        </p:txBody>
      </p:sp>
      <p:grpSp>
        <p:nvGrpSpPr>
          <p:cNvPr id="156" name="Google Shape;156;p8"/>
          <p:cNvGrpSpPr/>
          <p:nvPr/>
        </p:nvGrpSpPr>
        <p:grpSpPr>
          <a:xfrm>
            <a:off x="3251649" y="1884667"/>
            <a:ext cx="5688701" cy="4141207"/>
            <a:chOff x="360916" y="1432"/>
            <a:chExt cx="6974367" cy="5077134"/>
          </a:xfrm>
        </p:grpSpPr>
        <p:sp>
          <p:nvSpPr>
            <p:cNvPr id="157" name="Google Shape;157;p8"/>
            <p:cNvSpPr/>
            <p:nvPr/>
          </p:nvSpPr>
          <p:spPr>
            <a:xfrm>
              <a:off x="2532831" y="1432"/>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58" name="Google Shape;158;p8"/>
            <p:cNvSpPr txBox="1"/>
            <p:nvPr/>
          </p:nvSpPr>
          <p:spPr>
            <a:xfrm>
              <a:off x="2571354" y="39955"/>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Affective Responses</a:t>
              </a:r>
              <a:endParaRPr sz="3200" b="0" i="0" u="none" strike="noStrike" cap="none">
                <a:solidFill>
                  <a:srgbClr val="000000"/>
                </a:solidFill>
                <a:latin typeface="Arial"/>
                <a:ea typeface="Arial"/>
                <a:cs typeface="Arial"/>
                <a:sym typeface="Arial"/>
              </a:endParaRPr>
            </a:p>
          </p:txBody>
        </p:sp>
        <p:sp>
          <p:nvSpPr>
            <p:cNvPr id="159" name="Google Shape;159;p8"/>
            <p:cNvSpPr/>
            <p:nvPr/>
          </p:nvSpPr>
          <p:spPr>
            <a:xfrm rot="3600000">
              <a:off x="4248740" y="2309828"/>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0" name="Google Shape;160;p8"/>
            <p:cNvSpPr txBox="1"/>
            <p:nvPr/>
          </p:nvSpPr>
          <p:spPr>
            <a:xfrm rot="3600000">
              <a:off x="4386843" y="2401897"/>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1" name="Google Shape;161;p8"/>
            <p:cNvSpPr/>
            <p:nvPr/>
          </p:nvSpPr>
          <p:spPr>
            <a:xfrm>
              <a:off x="4704746" y="3763298"/>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2" name="Google Shape;162;p8"/>
            <p:cNvSpPr txBox="1"/>
            <p:nvPr/>
          </p:nvSpPr>
          <p:spPr>
            <a:xfrm>
              <a:off x="4743269" y="3801821"/>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Acts</a:t>
              </a:r>
              <a:endParaRPr sz="3200" b="0" i="0" u="none" strike="noStrike" cap="none">
                <a:solidFill>
                  <a:srgbClr val="000000"/>
                </a:solidFill>
                <a:latin typeface="Arial"/>
                <a:ea typeface="Arial"/>
                <a:cs typeface="Arial"/>
                <a:sym typeface="Arial"/>
              </a:endParaRPr>
            </a:p>
          </p:txBody>
        </p:sp>
        <p:sp>
          <p:nvSpPr>
            <p:cNvPr id="163" name="Google Shape;163;p8"/>
            <p:cNvSpPr/>
            <p:nvPr/>
          </p:nvSpPr>
          <p:spPr>
            <a:xfrm rot="10800000">
              <a:off x="3162783" y="4190761"/>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4" name="Google Shape;164;p8"/>
            <p:cNvSpPr txBox="1"/>
            <p:nvPr/>
          </p:nvSpPr>
          <p:spPr>
            <a:xfrm>
              <a:off x="3300886" y="4282830"/>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5" name="Google Shape;165;p8"/>
            <p:cNvSpPr/>
            <p:nvPr/>
          </p:nvSpPr>
          <p:spPr>
            <a:xfrm>
              <a:off x="360916" y="3763298"/>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6" name="Google Shape;166;p8"/>
            <p:cNvSpPr txBox="1"/>
            <p:nvPr/>
          </p:nvSpPr>
          <p:spPr>
            <a:xfrm>
              <a:off x="399439" y="3801821"/>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Cognitive Beliefs</a:t>
              </a:r>
              <a:endParaRPr sz="3200" b="0" i="0" u="none" strike="noStrike" cap="none">
                <a:solidFill>
                  <a:srgbClr val="000000"/>
                </a:solidFill>
                <a:latin typeface="Arial"/>
                <a:ea typeface="Arial"/>
                <a:cs typeface="Arial"/>
                <a:sym typeface="Arial"/>
              </a:endParaRPr>
            </a:p>
          </p:txBody>
        </p:sp>
        <p:sp>
          <p:nvSpPr>
            <p:cNvPr id="167" name="Google Shape;167;p8"/>
            <p:cNvSpPr/>
            <p:nvPr/>
          </p:nvSpPr>
          <p:spPr>
            <a:xfrm rot="-3600000">
              <a:off x="2076825" y="2309828"/>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68" name="Google Shape;168;p8"/>
            <p:cNvSpPr txBox="1"/>
            <p:nvPr/>
          </p:nvSpPr>
          <p:spPr>
            <a:xfrm rot="-3600000">
              <a:off x="2214928" y="2401897"/>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1154083" y="0"/>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Definitions</a:t>
            </a:r>
            <a:endParaRPr/>
          </a:p>
        </p:txBody>
      </p:sp>
      <p:sp>
        <p:nvSpPr>
          <p:cNvPr id="175" name="Google Shape;175;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11</a:t>
            </a:fld>
            <a:endParaRPr/>
          </a:p>
        </p:txBody>
      </p:sp>
      <p:sp>
        <p:nvSpPr>
          <p:cNvPr id="176" name="Google Shape;176;p9"/>
          <p:cNvSpPr txBox="1"/>
          <p:nvPr/>
        </p:nvSpPr>
        <p:spPr>
          <a:xfrm>
            <a:off x="1511074" y="1828800"/>
            <a:ext cx="9344417"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Arial"/>
                <a:ea typeface="Arial"/>
                <a:cs typeface="Arial"/>
                <a:sym typeface="Arial"/>
              </a:rPr>
              <a:t>Diversity</a:t>
            </a:r>
            <a:r>
              <a:rPr lang="en-US" sz="2400" b="0" i="0" u="none" strike="noStrike" cap="none">
                <a:solidFill>
                  <a:srgbClr val="000000"/>
                </a:solidFill>
                <a:latin typeface="Arial"/>
                <a:ea typeface="Arial"/>
                <a:cs typeface="Arial"/>
                <a:sym typeface="Arial"/>
              </a:rPr>
              <a:t> concerns relate to </a:t>
            </a:r>
            <a:endParaRPr/>
          </a:p>
          <a:p>
            <a:pPr marL="460375" marR="0" lvl="5"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categorizations “that impact potentially harmful or beneficial employment outcomes such as job opportunities, treatment in the workplace, and promotion prospects—irrespective of job-related skills and qualifications.” (Mor Barak, 84)</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460375" marR="0" lvl="0" indent="-460375" algn="l" rtl="0">
              <a:lnSpc>
                <a:spcPct val="100000"/>
              </a:lnSpc>
              <a:spcBef>
                <a:spcPts val="0"/>
              </a:spcBef>
              <a:spcAft>
                <a:spcPts val="0"/>
              </a:spcAft>
              <a:buNone/>
            </a:pPr>
            <a:r>
              <a:rPr lang="en-US" sz="2400" b="1" i="0" u="none" strike="noStrike" cap="none">
                <a:solidFill>
                  <a:srgbClr val="0070C0"/>
                </a:solidFill>
                <a:latin typeface="Arial"/>
                <a:ea typeface="Arial"/>
                <a:cs typeface="Arial"/>
                <a:sym typeface="Arial"/>
              </a:rPr>
              <a:t>Inclusion</a:t>
            </a:r>
            <a:r>
              <a:rPr lang="en-US" sz="2400" b="0" i="0" u="none" strike="noStrike" cap="none">
                <a:solidFill>
                  <a:srgbClr val="000000"/>
                </a:solidFill>
                <a:latin typeface="Arial"/>
                <a:ea typeface="Arial"/>
                <a:cs typeface="Arial"/>
                <a:sym typeface="Arial"/>
              </a:rPr>
              <a:t> “refers to employee perceptions that their unique contribution to the organization is appreciated and their full participation is encouraged.” —Mor Barak (85)</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460375" marR="0" lvl="0" indent="-460375" algn="l" rtl="0">
              <a:lnSpc>
                <a:spcPct val="100000"/>
              </a:lnSpc>
              <a:spcBef>
                <a:spcPts val="0"/>
              </a:spcBef>
              <a:spcAft>
                <a:spcPts val="0"/>
              </a:spcAft>
              <a:buNone/>
            </a:pPr>
            <a:r>
              <a:rPr lang="en-US" sz="2400" b="1" i="0" u="none" strike="noStrike" cap="none">
                <a:solidFill>
                  <a:srgbClr val="7030A0"/>
                </a:solidFill>
                <a:latin typeface="Arial"/>
                <a:ea typeface="Arial"/>
                <a:cs typeface="Arial"/>
                <a:sym typeface="Arial"/>
              </a:rPr>
              <a:t>In-group</a:t>
            </a:r>
            <a:r>
              <a:rPr lang="en-US" sz="2400" b="0" i="0" u="none" strike="noStrike" cap="none">
                <a:solidFill>
                  <a:srgbClr val="000000"/>
                </a:solidFill>
                <a:latin typeface="Arial"/>
                <a:ea typeface="Arial"/>
                <a:cs typeface="Arial"/>
                <a:sym typeface="Arial"/>
              </a:rPr>
              <a:t>: a social group with which an individual identifies as a member (vs. </a:t>
            </a:r>
            <a:r>
              <a:rPr lang="en-US" sz="2400" b="1" i="0" u="none" strike="noStrike" cap="none">
                <a:solidFill>
                  <a:srgbClr val="C00000"/>
                </a:solidFill>
                <a:latin typeface="Arial"/>
                <a:ea typeface="Arial"/>
                <a:cs typeface="Arial"/>
                <a:sym typeface="Arial"/>
              </a:rPr>
              <a:t>out-group</a:t>
            </a:r>
            <a:r>
              <a:rPr lang="en-US" sz="2400" b="0" i="0" u="none" strike="noStrike" cap="none">
                <a:solidFill>
                  <a:srgbClr val="000000"/>
                </a:solidFill>
                <a:latin typeface="Arial"/>
                <a:ea typeface="Arial"/>
                <a:cs typeface="Arial"/>
                <a:sym typeface="Arial"/>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1154083" y="0"/>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Historically Stigmatized Characteristics</a:t>
            </a:r>
            <a:endParaRPr/>
          </a:p>
        </p:txBody>
      </p:sp>
      <p:sp>
        <p:nvSpPr>
          <p:cNvPr id="183" name="Google Shape;183;p10"/>
          <p:cNvSpPr txBox="1">
            <a:spLocks noGrp="1"/>
          </p:cNvSpPr>
          <p:nvPr>
            <p:ph idx="1"/>
          </p:nvPr>
        </p:nvSpPr>
        <p:spPr>
          <a:xfrm>
            <a:off x="2051575" y="2199250"/>
            <a:ext cx="4161000" cy="3618600"/>
          </a:xfrm>
          <a:prstGeom prst="rect">
            <a:avLst/>
          </a:prstGeom>
          <a:noFill/>
          <a:ln>
            <a:noFill/>
          </a:ln>
        </p:spPr>
        <p:txBody>
          <a:bodyPr spcFirstLastPara="1" wrap="square" lIns="0" tIns="45700" rIns="0" bIns="45700" anchor="t" anchorCtr="0">
            <a:noAutofit/>
          </a:bodyPr>
          <a:lstStyle/>
          <a:p>
            <a:pPr marL="457200" lvl="0" indent="-419100" algn="l" rtl="0">
              <a:lnSpc>
                <a:spcPct val="115000"/>
              </a:lnSpc>
              <a:spcBef>
                <a:spcPts val="0"/>
              </a:spcBef>
              <a:spcAft>
                <a:spcPts val="0"/>
              </a:spcAft>
              <a:buSzPts val="3000"/>
              <a:buChar char="●"/>
            </a:pPr>
            <a:r>
              <a:rPr lang="en-US" sz="3000"/>
              <a:t>Gender </a:t>
            </a:r>
            <a:endParaRPr sz="3000"/>
          </a:p>
          <a:p>
            <a:pPr marL="457200" lvl="0" indent="-419100" algn="l" rtl="0">
              <a:lnSpc>
                <a:spcPct val="115000"/>
              </a:lnSpc>
              <a:spcBef>
                <a:spcPts val="0"/>
              </a:spcBef>
              <a:spcAft>
                <a:spcPts val="0"/>
              </a:spcAft>
              <a:buSzPts val="3000"/>
              <a:buChar char="●"/>
            </a:pPr>
            <a:r>
              <a:rPr lang="en-US" sz="3000"/>
              <a:t>Race/Ethnicity</a:t>
            </a:r>
            <a:endParaRPr sz="3000"/>
          </a:p>
          <a:p>
            <a:pPr marL="457200" lvl="0" indent="-419100" algn="l" rtl="0">
              <a:lnSpc>
                <a:spcPct val="115000"/>
              </a:lnSpc>
              <a:spcBef>
                <a:spcPts val="0"/>
              </a:spcBef>
              <a:spcAft>
                <a:spcPts val="0"/>
              </a:spcAft>
              <a:buSzPts val="3000"/>
              <a:buChar char="●"/>
            </a:pPr>
            <a:r>
              <a:rPr lang="en-US" sz="3000"/>
              <a:t>Nationality/Citizenship</a:t>
            </a:r>
            <a:endParaRPr sz="3000"/>
          </a:p>
          <a:p>
            <a:pPr marL="457200" lvl="0" indent="-419100" algn="l" rtl="0">
              <a:lnSpc>
                <a:spcPct val="115000"/>
              </a:lnSpc>
              <a:spcBef>
                <a:spcPts val="0"/>
              </a:spcBef>
              <a:spcAft>
                <a:spcPts val="0"/>
              </a:spcAft>
              <a:buSzPts val="3000"/>
              <a:buChar char="●"/>
            </a:pPr>
            <a:r>
              <a:rPr lang="en-US" sz="3000"/>
              <a:t>Religion</a:t>
            </a:r>
            <a:endParaRPr sz="3000"/>
          </a:p>
          <a:p>
            <a:pPr marL="457200" lvl="0" indent="-419100" algn="l" rtl="0">
              <a:lnSpc>
                <a:spcPct val="115000"/>
              </a:lnSpc>
              <a:spcBef>
                <a:spcPts val="0"/>
              </a:spcBef>
              <a:spcAft>
                <a:spcPts val="0"/>
              </a:spcAft>
              <a:buSzPts val="3000"/>
              <a:buChar char="●"/>
            </a:pPr>
            <a:r>
              <a:rPr lang="en-US" sz="3000"/>
              <a:t>Age</a:t>
            </a:r>
            <a:endParaRPr sz="3000"/>
          </a:p>
          <a:p>
            <a:pPr marL="457200" lvl="0" indent="-419100" algn="l" rtl="0">
              <a:lnSpc>
                <a:spcPct val="115000"/>
              </a:lnSpc>
              <a:spcBef>
                <a:spcPts val="0"/>
              </a:spcBef>
              <a:spcAft>
                <a:spcPts val="0"/>
              </a:spcAft>
              <a:buSzPts val="3000"/>
              <a:buChar char="●"/>
            </a:pPr>
            <a:r>
              <a:rPr lang="en-US" sz="3000"/>
              <a:t>Disability</a:t>
            </a:r>
            <a:endParaRPr sz="3000"/>
          </a:p>
          <a:p>
            <a:pPr marL="457200" lvl="0" indent="0" algn="l" rtl="0">
              <a:lnSpc>
                <a:spcPct val="115000"/>
              </a:lnSpc>
              <a:spcBef>
                <a:spcPts val="0"/>
              </a:spcBef>
              <a:spcAft>
                <a:spcPts val="0"/>
              </a:spcAft>
              <a:buSzPts val="1800"/>
              <a:buNone/>
            </a:pPr>
            <a:endParaRPr sz="3000">
              <a:latin typeface="Trebuchet MS"/>
              <a:ea typeface="Trebuchet MS"/>
              <a:cs typeface="Trebuchet MS"/>
              <a:sym typeface="Trebuchet MS"/>
            </a:endParaRPr>
          </a:p>
          <a:p>
            <a:pPr marL="91440" lvl="0" indent="0" algn="l" rtl="0">
              <a:lnSpc>
                <a:spcPct val="115000"/>
              </a:lnSpc>
              <a:spcBef>
                <a:spcPts val="0"/>
              </a:spcBef>
              <a:spcAft>
                <a:spcPts val="0"/>
              </a:spcAft>
              <a:buSzPts val="1600"/>
              <a:buNone/>
            </a:pPr>
            <a:endParaRPr sz="3000">
              <a:latin typeface="Trebuchet MS"/>
              <a:ea typeface="Trebuchet MS"/>
              <a:cs typeface="Trebuchet MS"/>
              <a:sym typeface="Trebuchet MS"/>
            </a:endParaRPr>
          </a:p>
          <a:p>
            <a:pPr marL="415925" lvl="0" indent="-184150" algn="l" rtl="0">
              <a:lnSpc>
                <a:spcPct val="115000"/>
              </a:lnSpc>
              <a:spcBef>
                <a:spcPts val="0"/>
              </a:spcBef>
              <a:spcAft>
                <a:spcPts val="0"/>
              </a:spcAft>
              <a:buSzPts val="1600"/>
              <a:buNone/>
            </a:pPr>
            <a:endParaRPr sz="3000">
              <a:latin typeface="Trebuchet MS"/>
              <a:ea typeface="Trebuchet MS"/>
              <a:cs typeface="Trebuchet MS"/>
              <a:sym typeface="Trebuchet MS"/>
            </a:endParaRPr>
          </a:p>
          <a:p>
            <a:pPr marL="91440" lvl="0" indent="0" algn="l" rtl="0">
              <a:lnSpc>
                <a:spcPct val="115000"/>
              </a:lnSpc>
              <a:spcBef>
                <a:spcPts val="0"/>
              </a:spcBef>
              <a:spcAft>
                <a:spcPts val="0"/>
              </a:spcAft>
              <a:buSzPts val="1600"/>
              <a:buNone/>
            </a:pPr>
            <a:endParaRPr sz="3000"/>
          </a:p>
        </p:txBody>
      </p:sp>
      <p:sp>
        <p:nvSpPr>
          <p:cNvPr id="184" name="Google Shape;184;p1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12</a:t>
            </a:fld>
            <a:endParaRPr/>
          </a:p>
        </p:txBody>
      </p:sp>
      <p:sp>
        <p:nvSpPr>
          <p:cNvPr id="185" name="Google Shape;185;p10"/>
          <p:cNvSpPr txBox="1"/>
          <p:nvPr/>
        </p:nvSpPr>
        <p:spPr>
          <a:xfrm>
            <a:off x="6465375" y="2199250"/>
            <a:ext cx="5133000" cy="31368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15000"/>
              </a:lnSpc>
              <a:spcBef>
                <a:spcPts val="0"/>
              </a:spcBef>
              <a:spcAft>
                <a:spcPts val="0"/>
              </a:spcAft>
              <a:buClr>
                <a:schemeClr val="accent1"/>
              </a:buClr>
              <a:buSzPts val="3000"/>
              <a:buFont typeface="Calibri"/>
              <a:buChar char="●"/>
            </a:pPr>
            <a:r>
              <a:rPr lang="en-US" sz="3000" b="0" i="0" u="none" strike="noStrike" cap="none">
                <a:solidFill>
                  <a:srgbClr val="3F3F3F"/>
                </a:solidFill>
                <a:latin typeface="Calibri"/>
                <a:ea typeface="Calibri"/>
                <a:cs typeface="Calibri"/>
                <a:sym typeface="Calibri"/>
              </a:rPr>
              <a:t>Pregnancy</a:t>
            </a:r>
            <a:endParaRPr sz="3000" b="0" i="0" u="none" strike="noStrike" cap="none">
              <a:solidFill>
                <a:srgbClr val="3F3F3F"/>
              </a:solidFill>
              <a:latin typeface="Calibri"/>
              <a:ea typeface="Calibri"/>
              <a:cs typeface="Calibri"/>
              <a:sym typeface="Calibri"/>
            </a:endParaRPr>
          </a:p>
          <a:p>
            <a:pPr marL="457200" marR="0" lvl="0" indent="-419100" algn="l" rtl="0">
              <a:lnSpc>
                <a:spcPct val="115000"/>
              </a:lnSpc>
              <a:spcBef>
                <a:spcPts val="0"/>
              </a:spcBef>
              <a:spcAft>
                <a:spcPts val="0"/>
              </a:spcAft>
              <a:buClr>
                <a:schemeClr val="accent1"/>
              </a:buClr>
              <a:buSzPts val="3000"/>
              <a:buFont typeface="Calibri"/>
              <a:buChar char="●"/>
            </a:pPr>
            <a:r>
              <a:rPr lang="en-US" sz="3000" b="0" i="0" u="none" strike="noStrike" cap="none">
                <a:solidFill>
                  <a:srgbClr val="3F3F3F"/>
                </a:solidFill>
                <a:latin typeface="Calibri"/>
                <a:ea typeface="Calibri"/>
                <a:cs typeface="Calibri"/>
                <a:sym typeface="Calibri"/>
              </a:rPr>
              <a:t>Parental Status</a:t>
            </a:r>
            <a:endParaRPr sz="3000" b="0" i="0" u="none" strike="noStrike" cap="none">
              <a:solidFill>
                <a:srgbClr val="3F3F3F"/>
              </a:solidFill>
              <a:latin typeface="Calibri"/>
              <a:ea typeface="Calibri"/>
              <a:cs typeface="Calibri"/>
              <a:sym typeface="Calibri"/>
            </a:endParaRPr>
          </a:p>
          <a:p>
            <a:pPr marL="457200" marR="0" lvl="0" indent="-419100" algn="l" rtl="0">
              <a:lnSpc>
                <a:spcPct val="115000"/>
              </a:lnSpc>
              <a:spcBef>
                <a:spcPts val="0"/>
              </a:spcBef>
              <a:spcAft>
                <a:spcPts val="0"/>
              </a:spcAft>
              <a:buClr>
                <a:schemeClr val="accent1"/>
              </a:buClr>
              <a:buSzPts val="3000"/>
              <a:buFont typeface="Calibri"/>
              <a:buChar char="●"/>
            </a:pPr>
            <a:r>
              <a:rPr lang="en-US" sz="3000" b="0" i="0" u="none" strike="noStrike" cap="none">
                <a:solidFill>
                  <a:srgbClr val="3F3F3F"/>
                </a:solidFill>
                <a:latin typeface="Calibri"/>
                <a:ea typeface="Calibri"/>
                <a:cs typeface="Calibri"/>
                <a:sym typeface="Calibri"/>
              </a:rPr>
              <a:t>Sexual Orientation</a:t>
            </a:r>
            <a:endParaRPr sz="3000" b="0" i="0" u="none" strike="noStrike" cap="none">
              <a:solidFill>
                <a:srgbClr val="3F3F3F"/>
              </a:solidFill>
              <a:latin typeface="Calibri"/>
              <a:ea typeface="Calibri"/>
              <a:cs typeface="Calibri"/>
              <a:sym typeface="Calibri"/>
            </a:endParaRPr>
          </a:p>
          <a:p>
            <a:pPr marL="457200" marR="0" lvl="0" indent="-419100" algn="l" rtl="0">
              <a:lnSpc>
                <a:spcPct val="115000"/>
              </a:lnSpc>
              <a:spcBef>
                <a:spcPts val="0"/>
              </a:spcBef>
              <a:spcAft>
                <a:spcPts val="0"/>
              </a:spcAft>
              <a:buClr>
                <a:schemeClr val="accent1"/>
              </a:buClr>
              <a:buSzPts val="3000"/>
              <a:buFont typeface="Calibri"/>
              <a:buChar char="●"/>
            </a:pPr>
            <a:r>
              <a:rPr lang="en-US" sz="3000" b="0" i="0" u="none" strike="noStrike" cap="none">
                <a:solidFill>
                  <a:srgbClr val="3F3F3F"/>
                </a:solidFill>
                <a:latin typeface="Calibri"/>
                <a:ea typeface="Calibri"/>
                <a:cs typeface="Calibri"/>
                <a:sym typeface="Calibri"/>
              </a:rPr>
              <a:t>Gender Identity</a:t>
            </a:r>
            <a:endParaRPr sz="3000" b="0" i="0" u="none" strike="noStrike" cap="none">
              <a:solidFill>
                <a:srgbClr val="3F3F3F"/>
              </a:solidFill>
              <a:latin typeface="Calibri"/>
              <a:ea typeface="Calibri"/>
              <a:cs typeface="Calibri"/>
              <a:sym typeface="Calibri"/>
            </a:endParaRPr>
          </a:p>
          <a:p>
            <a:pPr marL="457200" marR="0" lvl="0" indent="-419100" algn="l" rtl="0">
              <a:lnSpc>
                <a:spcPct val="115000"/>
              </a:lnSpc>
              <a:spcBef>
                <a:spcPts val="0"/>
              </a:spcBef>
              <a:spcAft>
                <a:spcPts val="0"/>
              </a:spcAft>
              <a:buClr>
                <a:schemeClr val="accent1"/>
              </a:buClr>
              <a:buSzPts val="3000"/>
              <a:buFont typeface="Calibri"/>
              <a:buChar char="●"/>
            </a:pPr>
            <a:r>
              <a:rPr lang="en-US" sz="3000" b="0" i="0" u="none" strike="noStrike" cap="none">
                <a:solidFill>
                  <a:srgbClr val="3F3F3F"/>
                </a:solidFill>
                <a:latin typeface="Calibri"/>
                <a:ea typeface="Calibri"/>
                <a:cs typeface="Calibri"/>
                <a:sym typeface="Calibri"/>
              </a:rPr>
              <a:t>Obesity</a:t>
            </a:r>
            <a:endParaRPr sz="3000" b="0" i="0" u="none" strike="noStrike" cap="none">
              <a:solidFill>
                <a:srgbClr val="3F3F3F"/>
              </a:solidFill>
              <a:latin typeface="Calibri"/>
              <a:ea typeface="Calibri"/>
              <a:cs typeface="Calibri"/>
              <a:sym typeface="Calibri"/>
            </a:endParaRPr>
          </a:p>
          <a:p>
            <a:pPr marL="457200" marR="0" lvl="0" indent="-419100" algn="l" rtl="0">
              <a:lnSpc>
                <a:spcPct val="115000"/>
              </a:lnSpc>
              <a:spcBef>
                <a:spcPts val="0"/>
              </a:spcBef>
              <a:spcAft>
                <a:spcPts val="0"/>
              </a:spcAft>
              <a:buClr>
                <a:schemeClr val="accent1"/>
              </a:buClr>
              <a:buSzPts val="3000"/>
              <a:buFont typeface="Calibri"/>
              <a:buChar char="●"/>
            </a:pPr>
            <a:r>
              <a:rPr lang="en-US" sz="3000" b="0" i="0" u="none" strike="noStrike" cap="none">
                <a:solidFill>
                  <a:srgbClr val="3F3F3F"/>
                </a:solidFill>
                <a:latin typeface="Calibri"/>
                <a:ea typeface="Calibri"/>
                <a:cs typeface="Calibri"/>
                <a:sym typeface="Calibri"/>
              </a:rPr>
              <a:t>Socioeconomic Status</a:t>
            </a:r>
            <a:endParaRPr sz="30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1154083" y="0"/>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Thinking, Feeling, Acting Distorted</a:t>
            </a:r>
            <a:endParaRPr/>
          </a:p>
        </p:txBody>
      </p:sp>
      <p:sp>
        <p:nvSpPr>
          <p:cNvPr id="192" name="Google Shape;192;p1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13</a:t>
            </a:fld>
            <a:endParaRPr/>
          </a:p>
        </p:txBody>
      </p:sp>
      <p:grpSp>
        <p:nvGrpSpPr>
          <p:cNvPr id="193" name="Google Shape;193;p11"/>
          <p:cNvGrpSpPr/>
          <p:nvPr/>
        </p:nvGrpSpPr>
        <p:grpSpPr>
          <a:xfrm>
            <a:off x="3251649" y="1984875"/>
            <a:ext cx="5688701" cy="4141207"/>
            <a:chOff x="360916" y="1432"/>
            <a:chExt cx="6974367" cy="5077134"/>
          </a:xfrm>
        </p:grpSpPr>
        <p:sp>
          <p:nvSpPr>
            <p:cNvPr id="194" name="Google Shape;194;p11"/>
            <p:cNvSpPr/>
            <p:nvPr/>
          </p:nvSpPr>
          <p:spPr>
            <a:xfrm>
              <a:off x="2532831" y="1432"/>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5" name="Google Shape;195;p11"/>
            <p:cNvSpPr txBox="1"/>
            <p:nvPr/>
          </p:nvSpPr>
          <p:spPr>
            <a:xfrm>
              <a:off x="2571354" y="39955"/>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Prejudice</a:t>
              </a:r>
              <a:endParaRPr sz="3200" b="0" i="0" u="none" strike="noStrike" cap="none">
                <a:solidFill>
                  <a:srgbClr val="000000"/>
                </a:solidFill>
                <a:latin typeface="Arial"/>
                <a:ea typeface="Arial"/>
                <a:cs typeface="Arial"/>
                <a:sym typeface="Arial"/>
              </a:endParaRPr>
            </a:p>
          </p:txBody>
        </p:sp>
        <p:sp>
          <p:nvSpPr>
            <p:cNvPr id="196" name="Google Shape;196;p11"/>
            <p:cNvSpPr/>
            <p:nvPr/>
          </p:nvSpPr>
          <p:spPr>
            <a:xfrm rot="3600000">
              <a:off x="4248740" y="2309828"/>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7" name="Google Shape;197;p11"/>
            <p:cNvSpPr txBox="1"/>
            <p:nvPr/>
          </p:nvSpPr>
          <p:spPr>
            <a:xfrm rot="3600000">
              <a:off x="4386843" y="2401897"/>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98" name="Google Shape;198;p11"/>
            <p:cNvSpPr/>
            <p:nvPr/>
          </p:nvSpPr>
          <p:spPr>
            <a:xfrm>
              <a:off x="4704746" y="3763298"/>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99" name="Google Shape;199;p11"/>
            <p:cNvSpPr txBox="1"/>
            <p:nvPr/>
          </p:nvSpPr>
          <p:spPr>
            <a:xfrm>
              <a:off x="4743269" y="3801821"/>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2400" b="0" i="0" u="none" strike="noStrike" cap="none">
                  <a:solidFill>
                    <a:schemeClr val="lt1"/>
                  </a:solidFill>
                  <a:latin typeface="Calibri"/>
                  <a:ea typeface="Calibri"/>
                  <a:cs typeface="Calibri"/>
                  <a:sym typeface="Calibri"/>
                </a:rPr>
                <a:t>Discrimination</a:t>
              </a:r>
              <a:endParaRPr sz="2400" b="0" i="0" u="none" strike="noStrike" cap="none">
                <a:solidFill>
                  <a:srgbClr val="000000"/>
                </a:solidFill>
                <a:latin typeface="Arial"/>
                <a:ea typeface="Arial"/>
                <a:cs typeface="Arial"/>
                <a:sym typeface="Arial"/>
              </a:endParaRPr>
            </a:p>
          </p:txBody>
        </p:sp>
        <p:sp>
          <p:nvSpPr>
            <p:cNvPr id="200" name="Google Shape;200;p11"/>
            <p:cNvSpPr/>
            <p:nvPr/>
          </p:nvSpPr>
          <p:spPr>
            <a:xfrm rot="10800000">
              <a:off x="3162783" y="4190761"/>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1" name="Google Shape;201;p11"/>
            <p:cNvSpPr txBox="1"/>
            <p:nvPr/>
          </p:nvSpPr>
          <p:spPr>
            <a:xfrm>
              <a:off x="3300886" y="4282830"/>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202" name="Google Shape;202;p11"/>
            <p:cNvSpPr/>
            <p:nvPr/>
          </p:nvSpPr>
          <p:spPr>
            <a:xfrm>
              <a:off x="360916" y="3763298"/>
              <a:ext cx="2630537" cy="1315268"/>
            </a:xfrm>
            <a:prstGeom prst="roundRect">
              <a:avLst>
                <a:gd name="adj" fmla="val 10000"/>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3" name="Google Shape;203;p11"/>
            <p:cNvSpPr txBox="1"/>
            <p:nvPr/>
          </p:nvSpPr>
          <p:spPr>
            <a:xfrm>
              <a:off x="399439" y="3801821"/>
              <a:ext cx="2553491" cy="1238222"/>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2800" b="0" i="0" u="none" strike="noStrike" cap="none">
                  <a:solidFill>
                    <a:schemeClr val="lt1"/>
                  </a:solidFill>
                  <a:latin typeface="Calibri"/>
                  <a:ea typeface="Calibri"/>
                  <a:cs typeface="Calibri"/>
                  <a:sym typeface="Calibri"/>
                </a:rPr>
                <a:t>Stereotypes</a:t>
              </a:r>
              <a:endParaRPr sz="2800" b="0" i="0" u="none" strike="noStrike" cap="none">
                <a:solidFill>
                  <a:srgbClr val="000000"/>
                </a:solidFill>
                <a:latin typeface="Arial"/>
                <a:ea typeface="Arial"/>
                <a:cs typeface="Arial"/>
                <a:sym typeface="Arial"/>
              </a:endParaRPr>
            </a:p>
          </p:txBody>
        </p:sp>
        <p:sp>
          <p:nvSpPr>
            <p:cNvPr id="204" name="Google Shape;204;p11"/>
            <p:cNvSpPr/>
            <p:nvPr/>
          </p:nvSpPr>
          <p:spPr>
            <a:xfrm rot="-3600000">
              <a:off x="2076825" y="2309828"/>
              <a:ext cx="1370633" cy="460343"/>
            </a:xfrm>
            <a:prstGeom prst="leftRightArrow">
              <a:avLst>
                <a:gd name="adj1" fmla="val 60000"/>
                <a:gd name="adj2" fmla="val 5000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205" name="Google Shape;205;p11"/>
            <p:cNvSpPr txBox="1"/>
            <p:nvPr/>
          </p:nvSpPr>
          <p:spPr>
            <a:xfrm rot="-3600000">
              <a:off x="2214928" y="2401897"/>
              <a:ext cx="1094427" cy="27620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p:nvPr/>
        </p:nvSpPr>
        <p:spPr>
          <a:xfrm>
            <a:off x="902897" y="-96901"/>
            <a:ext cx="11139814" cy="11397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Trebuchet MS"/>
              <a:buNone/>
            </a:pPr>
            <a:r>
              <a:rPr lang="en-US" sz="6000" b="0" i="0" u="none" strike="noStrike" cap="none">
                <a:solidFill>
                  <a:srgbClr val="3F3F3F"/>
                </a:solidFill>
                <a:latin typeface="Calibri"/>
                <a:ea typeface="Calibri"/>
                <a:cs typeface="Calibri"/>
                <a:sym typeface="Calibri"/>
              </a:rPr>
              <a:t>Implicit Bias</a:t>
            </a:r>
            <a:endParaRPr/>
          </a:p>
        </p:txBody>
      </p:sp>
      <p:sp>
        <p:nvSpPr>
          <p:cNvPr id="212" name="Google Shape;212;p12"/>
          <p:cNvSpPr txBox="1"/>
          <p:nvPr/>
        </p:nvSpPr>
        <p:spPr>
          <a:xfrm>
            <a:off x="3606282" y="6502557"/>
            <a:ext cx="6092890" cy="31899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https://www.youtube.com/watch?v=1JVN2qWSJF4</a:t>
            </a:r>
            <a:r>
              <a:rPr lang="en-US" sz="1400" b="0" i="0" u="none" strike="noStrike" cap="none">
                <a:solidFill>
                  <a:schemeClr val="hlink"/>
                </a:solidFill>
                <a:latin typeface="Arial"/>
                <a:ea typeface="Arial"/>
                <a:cs typeface="Arial"/>
                <a:sym typeface="Arial"/>
              </a:rPr>
              <a:t>  (0:15-1:155</a:t>
            </a:r>
            <a:r>
              <a:rPr lang="en-US" sz="1400" b="0" i="0" u="sng" strike="noStrike" cap="none">
                <a:solidFill>
                  <a:schemeClr val="hlink"/>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213" name="Google Shape;213;p12"/>
          <p:cNvPicPr preferRelativeResize="0"/>
          <p:nvPr/>
        </p:nvPicPr>
        <p:blipFill rotWithShape="1">
          <a:blip r:embed="rId4">
            <a:alphaModFix/>
          </a:blip>
          <a:srcRect/>
          <a:stretch/>
        </p:blipFill>
        <p:spPr>
          <a:xfrm>
            <a:off x="1153759" y="942536"/>
            <a:ext cx="9884481" cy="55600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3"/>
          <p:cNvSpPr txBox="1">
            <a:spLocks noGrp="1"/>
          </p:cNvSpPr>
          <p:nvPr>
            <p:ph type="title"/>
          </p:nvPr>
        </p:nvSpPr>
        <p:spPr>
          <a:xfrm>
            <a:off x="1097280" y="134203"/>
            <a:ext cx="10058400" cy="126878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4800"/>
              <a:buNone/>
            </a:pPr>
            <a:r>
              <a:rPr lang="en-US"/>
              <a:t>Origins of Implicit Bias</a:t>
            </a:r>
            <a:endParaRPr/>
          </a:p>
        </p:txBody>
      </p:sp>
      <p:sp>
        <p:nvSpPr>
          <p:cNvPr id="220" name="Google Shape;220;p13"/>
          <p:cNvSpPr txBox="1">
            <a:spLocks noGrp="1"/>
          </p:cNvSpPr>
          <p:nvPr>
            <p:ph idx="1"/>
          </p:nvPr>
        </p:nvSpPr>
        <p:spPr>
          <a:xfrm>
            <a:off x="1097275" y="1818702"/>
            <a:ext cx="10058400" cy="4397400"/>
          </a:xfrm>
          <a:prstGeom prst="rect">
            <a:avLst/>
          </a:prstGeom>
          <a:noFill/>
          <a:ln>
            <a:noFill/>
          </a:ln>
        </p:spPr>
        <p:txBody>
          <a:bodyPr spcFirstLastPara="1" wrap="square" lIns="0" tIns="45700" rIns="0" bIns="45700" anchor="t" anchorCtr="0">
            <a:noAutofit/>
          </a:bodyPr>
          <a:lstStyle/>
          <a:p>
            <a:pPr marL="457200" lvl="0" indent="-381000" algn="l" rtl="0">
              <a:lnSpc>
                <a:spcPct val="80000"/>
              </a:lnSpc>
              <a:spcBef>
                <a:spcPts val="0"/>
              </a:spcBef>
              <a:spcAft>
                <a:spcPts val="0"/>
              </a:spcAft>
              <a:buSzPts val="2400"/>
              <a:buFont typeface="Arial"/>
              <a:buChar char="●"/>
            </a:pPr>
            <a:r>
              <a:rPr lang="en-US" sz="2400" b="1">
                <a:solidFill>
                  <a:srgbClr val="292934"/>
                </a:solidFill>
                <a:latin typeface="Calibri"/>
                <a:ea typeface="Calibri"/>
                <a:cs typeface="Calibri"/>
                <a:sym typeface="Calibri"/>
              </a:rPr>
              <a:t>Cognitive Factors</a:t>
            </a:r>
            <a:endParaRPr sz="2400" b="1">
              <a:solidFill>
                <a:srgbClr val="292934"/>
              </a:solidFill>
              <a:latin typeface="Calibri"/>
              <a:ea typeface="Calibri"/>
              <a:cs typeface="Calibri"/>
              <a:sym typeface="Calibri"/>
            </a:endParaRPr>
          </a:p>
          <a:p>
            <a:pPr marL="914400" lvl="1" indent="-381000" algn="l" rtl="0">
              <a:lnSpc>
                <a:spcPct val="80000"/>
              </a:lnSpc>
              <a:spcBef>
                <a:spcPts val="600"/>
              </a:spcBef>
              <a:spcAft>
                <a:spcPts val="0"/>
              </a:spcAft>
              <a:buSzPts val="2400"/>
              <a:buFont typeface="Arial"/>
              <a:buChar char="○"/>
            </a:pPr>
            <a:r>
              <a:rPr lang="en-US" sz="2400">
                <a:solidFill>
                  <a:srgbClr val="292934"/>
                </a:solidFill>
                <a:latin typeface="Calibri"/>
                <a:ea typeface="Calibri"/>
                <a:cs typeface="Calibri"/>
                <a:sym typeface="Calibri"/>
              </a:rPr>
              <a:t>Categorization effects</a:t>
            </a:r>
            <a:endParaRPr sz="2400">
              <a:solidFill>
                <a:srgbClr val="292934"/>
              </a:solidFill>
              <a:latin typeface="Calibri"/>
              <a:ea typeface="Calibri"/>
              <a:cs typeface="Calibri"/>
              <a:sym typeface="Calibri"/>
            </a:endParaRPr>
          </a:p>
          <a:p>
            <a:pPr marL="914400" lvl="1" indent="-381000" algn="l" rtl="0">
              <a:lnSpc>
                <a:spcPct val="80000"/>
              </a:lnSpc>
              <a:spcBef>
                <a:spcPts val="600"/>
              </a:spcBef>
              <a:spcAft>
                <a:spcPts val="0"/>
              </a:spcAft>
              <a:buSzPts val="2400"/>
              <a:buFont typeface="Arial"/>
              <a:buChar char="○"/>
            </a:pPr>
            <a:r>
              <a:rPr lang="en-US" sz="2400">
                <a:solidFill>
                  <a:srgbClr val="292934"/>
                </a:solidFill>
                <a:latin typeface="Calibri"/>
                <a:ea typeface="Calibri"/>
                <a:cs typeface="Calibri"/>
                <a:sym typeface="Calibri"/>
              </a:rPr>
              <a:t>Confirmation bias</a:t>
            </a:r>
            <a:endParaRPr sz="2400">
              <a:solidFill>
                <a:srgbClr val="292934"/>
              </a:solidFill>
              <a:latin typeface="Calibri"/>
              <a:ea typeface="Calibri"/>
              <a:cs typeface="Calibri"/>
              <a:sym typeface="Calibri"/>
            </a:endParaRPr>
          </a:p>
          <a:p>
            <a:pPr marL="914400" lvl="1" indent="-381000" algn="l" rtl="0">
              <a:lnSpc>
                <a:spcPct val="80000"/>
              </a:lnSpc>
              <a:spcBef>
                <a:spcPts val="600"/>
              </a:spcBef>
              <a:spcAft>
                <a:spcPts val="0"/>
              </a:spcAft>
              <a:buSzPts val="2400"/>
              <a:buFont typeface="Arial"/>
              <a:buChar char="○"/>
            </a:pPr>
            <a:r>
              <a:rPr lang="en-US" sz="2400">
                <a:solidFill>
                  <a:srgbClr val="292934"/>
                </a:solidFill>
                <a:latin typeface="Calibri"/>
                <a:ea typeface="Calibri"/>
                <a:cs typeface="Calibri"/>
                <a:sym typeface="Calibri"/>
              </a:rPr>
              <a:t>External vs. Internal attributions</a:t>
            </a:r>
            <a:endParaRPr sz="2400">
              <a:solidFill>
                <a:srgbClr val="292934"/>
              </a:solidFill>
              <a:latin typeface="Calibri"/>
              <a:ea typeface="Calibri"/>
              <a:cs typeface="Calibri"/>
              <a:sym typeface="Calibri"/>
            </a:endParaRPr>
          </a:p>
          <a:p>
            <a:pPr marL="914400" lvl="1" indent="-381000" algn="l" rtl="0">
              <a:lnSpc>
                <a:spcPct val="80000"/>
              </a:lnSpc>
              <a:spcBef>
                <a:spcPts val="600"/>
              </a:spcBef>
              <a:spcAft>
                <a:spcPts val="0"/>
              </a:spcAft>
              <a:buSzPts val="2400"/>
              <a:buFont typeface="Arial"/>
              <a:buChar char="○"/>
            </a:pPr>
            <a:r>
              <a:rPr lang="en-US" sz="2400">
                <a:solidFill>
                  <a:srgbClr val="292934"/>
                </a:solidFill>
                <a:latin typeface="Calibri"/>
                <a:ea typeface="Calibri"/>
                <a:cs typeface="Calibri"/>
                <a:sym typeface="Calibri"/>
              </a:rPr>
              <a:t>Out-group homogeneity</a:t>
            </a:r>
            <a:endParaRPr sz="2400">
              <a:solidFill>
                <a:srgbClr val="292934"/>
              </a:solidFill>
              <a:latin typeface="Calibri"/>
              <a:ea typeface="Calibri"/>
              <a:cs typeface="Calibri"/>
              <a:sym typeface="Calibri"/>
            </a:endParaRPr>
          </a:p>
          <a:p>
            <a:pPr marL="457200" lvl="0" indent="-381000" algn="l" rtl="0">
              <a:lnSpc>
                <a:spcPct val="80000"/>
              </a:lnSpc>
              <a:spcBef>
                <a:spcPts val="600"/>
              </a:spcBef>
              <a:spcAft>
                <a:spcPts val="0"/>
              </a:spcAft>
              <a:buSzPts val="2400"/>
              <a:buFont typeface="Arial"/>
              <a:buChar char="●"/>
            </a:pPr>
            <a:r>
              <a:rPr lang="en-US" sz="2400" b="1">
                <a:solidFill>
                  <a:srgbClr val="292934"/>
                </a:solidFill>
                <a:latin typeface="Calibri"/>
                <a:ea typeface="Calibri"/>
                <a:cs typeface="Calibri"/>
                <a:sym typeface="Calibri"/>
              </a:rPr>
              <a:t>Affective Factors</a:t>
            </a:r>
            <a:endParaRPr sz="2400" b="1">
              <a:solidFill>
                <a:srgbClr val="292934"/>
              </a:solidFill>
              <a:latin typeface="Calibri"/>
              <a:ea typeface="Calibri"/>
              <a:cs typeface="Calibri"/>
              <a:sym typeface="Calibri"/>
            </a:endParaRPr>
          </a:p>
          <a:p>
            <a:pPr marL="914400" lvl="1" indent="-381000" algn="l" rtl="0">
              <a:lnSpc>
                <a:spcPct val="80000"/>
              </a:lnSpc>
              <a:spcBef>
                <a:spcPts val="600"/>
              </a:spcBef>
              <a:spcAft>
                <a:spcPts val="0"/>
              </a:spcAft>
              <a:buSzPts val="2400"/>
              <a:buFont typeface="Arial"/>
              <a:buChar char="○"/>
            </a:pPr>
            <a:r>
              <a:rPr lang="en-US" sz="2400">
                <a:solidFill>
                  <a:srgbClr val="292934"/>
                </a:solidFill>
                <a:latin typeface="Calibri"/>
                <a:ea typeface="Calibri"/>
                <a:cs typeface="Calibri"/>
                <a:sym typeface="Calibri"/>
              </a:rPr>
              <a:t>In-group favoritism and out-group denigration</a:t>
            </a:r>
            <a:endParaRPr sz="2400">
              <a:solidFill>
                <a:srgbClr val="292934"/>
              </a:solidFill>
              <a:latin typeface="Calibri"/>
              <a:ea typeface="Calibri"/>
              <a:cs typeface="Calibri"/>
              <a:sym typeface="Calibri"/>
            </a:endParaRPr>
          </a:p>
          <a:p>
            <a:pPr marL="914400" lvl="1" indent="-381000" algn="l" rtl="0">
              <a:lnSpc>
                <a:spcPct val="80000"/>
              </a:lnSpc>
              <a:spcBef>
                <a:spcPts val="600"/>
              </a:spcBef>
              <a:spcAft>
                <a:spcPts val="0"/>
              </a:spcAft>
              <a:buSzPts val="2400"/>
              <a:buFont typeface="Arial"/>
              <a:buChar char="○"/>
            </a:pPr>
            <a:r>
              <a:rPr lang="en-US" sz="2400">
                <a:solidFill>
                  <a:srgbClr val="292934"/>
                </a:solidFill>
                <a:latin typeface="Calibri"/>
                <a:ea typeface="Calibri"/>
                <a:cs typeface="Calibri"/>
                <a:sym typeface="Calibri"/>
              </a:rPr>
              <a:t>Preference for homogenous social circles</a:t>
            </a:r>
            <a:endParaRPr sz="2400">
              <a:solidFill>
                <a:srgbClr val="292934"/>
              </a:solidFill>
              <a:latin typeface="Calibri"/>
              <a:ea typeface="Calibri"/>
              <a:cs typeface="Calibri"/>
              <a:sym typeface="Calibri"/>
            </a:endParaRPr>
          </a:p>
          <a:p>
            <a:pPr marL="914400" lvl="1" indent="-381000" algn="l" rtl="0">
              <a:lnSpc>
                <a:spcPct val="80000"/>
              </a:lnSpc>
              <a:spcBef>
                <a:spcPts val="600"/>
              </a:spcBef>
              <a:spcAft>
                <a:spcPts val="0"/>
              </a:spcAft>
              <a:buSzPts val="2400"/>
              <a:buFont typeface="Arial"/>
              <a:buChar char="○"/>
            </a:pPr>
            <a:r>
              <a:rPr lang="en-US" sz="2400">
                <a:solidFill>
                  <a:srgbClr val="292934"/>
                </a:solidFill>
                <a:latin typeface="Calibri"/>
                <a:ea typeface="Calibri"/>
                <a:cs typeface="Calibri"/>
                <a:sym typeface="Calibri"/>
              </a:rPr>
              <a:t>Perceived status threat</a:t>
            </a:r>
            <a:endParaRPr sz="2400">
              <a:solidFill>
                <a:srgbClr val="292934"/>
              </a:solidFill>
              <a:latin typeface="Calibri"/>
              <a:ea typeface="Calibri"/>
              <a:cs typeface="Calibri"/>
              <a:sym typeface="Calibri"/>
            </a:endParaRPr>
          </a:p>
          <a:p>
            <a:pPr marL="914400" lvl="1" indent="-381000" algn="l" rtl="0">
              <a:lnSpc>
                <a:spcPct val="80000"/>
              </a:lnSpc>
              <a:spcBef>
                <a:spcPts val="600"/>
              </a:spcBef>
              <a:spcAft>
                <a:spcPts val="600"/>
              </a:spcAft>
              <a:buSzPts val="2400"/>
              <a:buFont typeface="Arial"/>
              <a:buChar char="○"/>
            </a:pPr>
            <a:r>
              <a:rPr lang="en-US" sz="2400">
                <a:solidFill>
                  <a:srgbClr val="292934"/>
                </a:solidFill>
                <a:latin typeface="Calibri"/>
                <a:ea typeface="Calibri"/>
                <a:cs typeface="Calibri"/>
                <a:sym typeface="Calibri"/>
              </a:rPr>
              <a:t>Desire to maintain status quo</a:t>
            </a:r>
            <a:r>
              <a:rPr lang="en-US" sz="2200">
                <a:latin typeface="Calibri"/>
                <a:ea typeface="Calibri"/>
                <a:cs typeface="Calibri"/>
                <a:sym typeface="Calibri"/>
              </a:rPr>
              <a:t>	</a:t>
            </a:r>
            <a:endParaRPr sz="2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idx="1"/>
          </p:nvPr>
        </p:nvSpPr>
        <p:spPr>
          <a:xfrm>
            <a:off x="989389" y="1993191"/>
            <a:ext cx="10277828" cy="9381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1800"/>
              <a:buNone/>
            </a:pPr>
            <a:r>
              <a:rPr lang="en-US" sz="2800" i="1"/>
              <a:t>subtle verbal or behavioral slights and insults </a:t>
            </a:r>
            <a:endParaRPr sz="2800" i="1"/>
          </a:p>
          <a:p>
            <a:pPr marL="384048" lvl="0" indent="0" algn="l" rtl="0">
              <a:lnSpc>
                <a:spcPct val="100000"/>
              </a:lnSpc>
              <a:spcBef>
                <a:spcPts val="0"/>
              </a:spcBef>
              <a:spcAft>
                <a:spcPts val="0"/>
              </a:spcAft>
              <a:buSzPts val="1800"/>
              <a:buNone/>
            </a:pPr>
            <a:endParaRPr/>
          </a:p>
        </p:txBody>
      </p:sp>
      <p:sp>
        <p:nvSpPr>
          <p:cNvPr id="227" name="Google Shape;227;p14"/>
          <p:cNvSpPr/>
          <p:nvPr/>
        </p:nvSpPr>
        <p:spPr>
          <a:xfrm>
            <a:off x="1947594" y="3084611"/>
            <a:ext cx="3433770" cy="430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C40A0A"/>
                </a:solidFill>
                <a:latin typeface="Calibri"/>
                <a:ea typeface="Calibri"/>
                <a:cs typeface="Calibri"/>
                <a:sym typeface="Calibri"/>
              </a:rPr>
              <a:t>“You speak good English.”</a:t>
            </a:r>
            <a:endParaRPr sz="2200" b="0" i="0" u="none" strike="noStrike" cap="none">
              <a:solidFill>
                <a:srgbClr val="C40A0A"/>
              </a:solidFill>
              <a:latin typeface="Arial"/>
              <a:ea typeface="Arial"/>
              <a:cs typeface="Arial"/>
              <a:sym typeface="Arial"/>
            </a:endParaRPr>
          </a:p>
        </p:txBody>
      </p:sp>
      <p:sp>
        <p:nvSpPr>
          <p:cNvPr id="228" name="Google Shape;228;p14"/>
          <p:cNvSpPr/>
          <p:nvPr/>
        </p:nvSpPr>
        <p:spPr>
          <a:xfrm>
            <a:off x="742432" y="3687861"/>
            <a:ext cx="5500136"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1" u="none" strike="noStrike" cap="none">
                <a:solidFill>
                  <a:schemeClr val="dk2"/>
                </a:solidFill>
                <a:latin typeface="Calibri"/>
                <a:ea typeface="Calibri"/>
                <a:cs typeface="Calibri"/>
                <a:sym typeface="Calibri"/>
              </a:rPr>
              <a:t>“I understand. As a woman, I face discrimination also.”</a:t>
            </a:r>
            <a:endParaRPr sz="1800" b="1" i="1" u="none" strike="noStrike" cap="none">
              <a:solidFill>
                <a:schemeClr val="dk2"/>
              </a:solidFill>
              <a:latin typeface="Calibri"/>
              <a:ea typeface="Calibri"/>
              <a:cs typeface="Calibri"/>
              <a:sym typeface="Calibri"/>
            </a:endParaRPr>
          </a:p>
        </p:txBody>
      </p:sp>
      <p:sp>
        <p:nvSpPr>
          <p:cNvPr id="229" name="Google Shape;229;p14"/>
          <p:cNvSpPr/>
          <p:nvPr/>
        </p:nvSpPr>
        <p:spPr>
          <a:xfrm>
            <a:off x="5694728" y="2841196"/>
            <a:ext cx="442943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3F739B"/>
                </a:solidFill>
                <a:latin typeface="Calibri"/>
                <a:ea typeface="Calibri"/>
                <a:cs typeface="Calibri"/>
                <a:sym typeface="Calibri"/>
              </a:rPr>
              <a:t>“I’m not racist. I have several Black friends.”</a:t>
            </a:r>
            <a:endParaRPr sz="1800" b="0" i="0" u="none" strike="noStrike" cap="none">
              <a:solidFill>
                <a:srgbClr val="3F739B"/>
              </a:solidFill>
              <a:latin typeface="Arial"/>
              <a:ea typeface="Arial"/>
              <a:cs typeface="Arial"/>
              <a:sym typeface="Arial"/>
            </a:endParaRPr>
          </a:p>
        </p:txBody>
      </p:sp>
      <p:sp>
        <p:nvSpPr>
          <p:cNvPr id="230" name="Google Shape;230;p14"/>
          <p:cNvSpPr/>
          <p:nvPr/>
        </p:nvSpPr>
        <p:spPr>
          <a:xfrm>
            <a:off x="964673" y="4746195"/>
            <a:ext cx="321415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1" u="none" strike="noStrike" cap="none">
                <a:solidFill>
                  <a:srgbClr val="660066"/>
                </a:solidFill>
                <a:latin typeface="Calibri"/>
                <a:ea typeface="Calibri"/>
                <a:cs typeface="Calibri"/>
                <a:sym typeface="Calibri"/>
              </a:rPr>
              <a:t>“Do you think you’re ready for college?”</a:t>
            </a:r>
            <a:endParaRPr sz="1400" b="1" i="1" u="none" strike="noStrike" cap="none">
              <a:solidFill>
                <a:srgbClr val="660066"/>
              </a:solidFill>
              <a:latin typeface="Calibri"/>
              <a:ea typeface="Calibri"/>
              <a:cs typeface="Calibri"/>
              <a:sym typeface="Calibri"/>
            </a:endParaRPr>
          </a:p>
        </p:txBody>
      </p:sp>
      <p:sp>
        <p:nvSpPr>
          <p:cNvPr id="231" name="Google Shape;231;p14"/>
          <p:cNvSpPr/>
          <p:nvPr/>
        </p:nvSpPr>
        <p:spPr>
          <a:xfrm>
            <a:off x="6957321" y="3539695"/>
            <a:ext cx="3886526" cy="430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a:solidFill>
                  <a:srgbClr val="047004"/>
                </a:solidFill>
                <a:latin typeface="Calibri"/>
                <a:ea typeface="Calibri"/>
                <a:cs typeface="Calibri"/>
                <a:sym typeface="Calibri"/>
              </a:rPr>
              <a:t>“You are a credit to your race.”</a:t>
            </a:r>
            <a:endParaRPr sz="2200" b="1" i="1" u="none" strike="noStrike" cap="none">
              <a:solidFill>
                <a:srgbClr val="047004"/>
              </a:solidFill>
              <a:latin typeface="Calibri"/>
              <a:ea typeface="Calibri"/>
              <a:cs typeface="Calibri"/>
              <a:sym typeface="Calibri"/>
            </a:endParaRPr>
          </a:p>
        </p:txBody>
      </p:sp>
      <p:sp>
        <p:nvSpPr>
          <p:cNvPr id="232" name="Google Shape;232;p14"/>
          <p:cNvSpPr/>
          <p:nvPr/>
        </p:nvSpPr>
        <p:spPr>
          <a:xfrm>
            <a:off x="1947594" y="5402363"/>
            <a:ext cx="4761978" cy="43088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1" u="none" strike="noStrike" cap="none">
                <a:solidFill>
                  <a:srgbClr val="4A5241"/>
                </a:solidFill>
                <a:latin typeface="Calibri"/>
                <a:ea typeface="Calibri"/>
                <a:cs typeface="Calibri"/>
                <a:sym typeface="Calibri"/>
              </a:rPr>
              <a:t>“You people always do well in school.”</a:t>
            </a:r>
            <a:endParaRPr sz="2200" b="1" i="1" u="none" strike="noStrike" cap="none">
              <a:solidFill>
                <a:srgbClr val="4A5241"/>
              </a:solidFill>
              <a:latin typeface="Calibri"/>
              <a:ea typeface="Calibri"/>
              <a:cs typeface="Calibri"/>
              <a:sym typeface="Calibri"/>
            </a:endParaRPr>
          </a:p>
        </p:txBody>
      </p:sp>
      <p:sp>
        <p:nvSpPr>
          <p:cNvPr id="233" name="Google Shape;233;p14"/>
          <p:cNvSpPr/>
          <p:nvPr/>
        </p:nvSpPr>
        <p:spPr>
          <a:xfrm>
            <a:off x="7413493" y="5381195"/>
            <a:ext cx="3207015"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rgbClr val="BF6E7A"/>
                </a:solidFill>
                <a:latin typeface="Calibri"/>
                <a:ea typeface="Calibri"/>
                <a:cs typeface="Calibri"/>
                <a:sym typeface="Calibri"/>
              </a:rPr>
              <a:t>“When I see you, I don’t see color.”</a:t>
            </a:r>
            <a:endParaRPr sz="1600" b="1" i="1" u="none" strike="noStrike" cap="none">
              <a:solidFill>
                <a:srgbClr val="BF6E7A"/>
              </a:solidFill>
              <a:latin typeface="Calibri"/>
              <a:ea typeface="Calibri"/>
              <a:cs typeface="Calibri"/>
              <a:sym typeface="Calibri"/>
            </a:endParaRPr>
          </a:p>
        </p:txBody>
      </p:sp>
      <p:sp>
        <p:nvSpPr>
          <p:cNvPr id="234" name="Google Shape;234;p14"/>
          <p:cNvSpPr/>
          <p:nvPr/>
        </p:nvSpPr>
        <p:spPr>
          <a:xfrm>
            <a:off x="1700186" y="4185278"/>
            <a:ext cx="5383793"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1" u="none" strike="noStrike" cap="none">
                <a:solidFill>
                  <a:srgbClr val="FF6600"/>
                </a:solidFill>
                <a:latin typeface="Calibri"/>
                <a:ea typeface="Calibri"/>
                <a:cs typeface="Calibri"/>
                <a:sym typeface="Calibri"/>
              </a:rPr>
              <a:t>“Maybe if you work harder you can succeed like your peers.”</a:t>
            </a:r>
            <a:endParaRPr sz="1600" b="1" i="1" u="none" strike="noStrike" cap="none">
              <a:solidFill>
                <a:srgbClr val="FF6600"/>
              </a:solidFill>
              <a:latin typeface="Calibri"/>
              <a:ea typeface="Calibri"/>
              <a:cs typeface="Calibri"/>
              <a:sym typeface="Calibri"/>
            </a:endParaRPr>
          </a:p>
        </p:txBody>
      </p:sp>
      <p:sp>
        <p:nvSpPr>
          <p:cNvPr id="235" name="Google Shape;235;p14"/>
          <p:cNvSpPr/>
          <p:nvPr/>
        </p:nvSpPr>
        <p:spPr>
          <a:xfrm>
            <a:off x="5652999" y="4686925"/>
            <a:ext cx="5190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1" u="none" strike="noStrike" cap="none">
                <a:solidFill>
                  <a:srgbClr val="A39B4E"/>
                </a:solidFill>
                <a:latin typeface="Calibri"/>
                <a:ea typeface="Calibri"/>
                <a:cs typeface="Calibri"/>
                <a:sym typeface="Calibri"/>
              </a:rPr>
              <a:t>“You’re not like the other ones.”</a:t>
            </a:r>
            <a:endParaRPr sz="2800" b="1" i="1" u="none" strike="noStrike" cap="none">
              <a:solidFill>
                <a:srgbClr val="A39B4E"/>
              </a:solidFill>
              <a:latin typeface="Calibri"/>
              <a:ea typeface="Calibri"/>
              <a:cs typeface="Calibri"/>
              <a:sym typeface="Calibri"/>
            </a:endParaRPr>
          </a:p>
        </p:txBody>
      </p:sp>
      <p:sp>
        <p:nvSpPr>
          <p:cNvPr id="236" name="Google Shape;236;p14"/>
          <p:cNvSpPr txBox="1"/>
          <p:nvPr/>
        </p:nvSpPr>
        <p:spPr>
          <a:xfrm>
            <a:off x="964673" y="536576"/>
            <a:ext cx="9246127" cy="11397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Trebuchet MS"/>
              <a:buNone/>
            </a:pPr>
            <a:r>
              <a:rPr lang="en-US" sz="4800" b="0" i="0" u="none" strike="noStrike" cap="none">
                <a:solidFill>
                  <a:srgbClr val="3F3F3F"/>
                </a:solidFill>
                <a:latin typeface="Trebuchet MS"/>
                <a:ea typeface="Trebuchet MS"/>
                <a:cs typeface="Trebuchet MS"/>
                <a:sym typeface="Trebuchet MS"/>
              </a:rPr>
              <a:t>Microaggressions</a:t>
            </a:r>
            <a:endParaRPr sz="4800" b="0" i="0" u="none" strike="noStrike" cap="none">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idx="4294967295"/>
          </p:nvPr>
        </p:nvSpPr>
        <p:spPr>
          <a:xfrm>
            <a:off x="1312752" y="2547215"/>
            <a:ext cx="9083675"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4400" dirty="0"/>
              <a:t>3. Prevalence and Outcomes in STEM</a:t>
            </a:r>
            <a:endParaRPr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6"/>
          <p:cNvSpPr txBox="1">
            <a:spLocks noGrp="1"/>
          </p:cNvSpPr>
          <p:nvPr>
            <p:ph type="title"/>
          </p:nvPr>
        </p:nvSpPr>
        <p:spPr>
          <a:xfrm>
            <a:off x="1097280" y="0"/>
            <a:ext cx="10058400" cy="768096"/>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a:t>Unconscious Bias at Work</a:t>
            </a:r>
            <a:endParaRPr/>
          </a:p>
        </p:txBody>
      </p:sp>
      <p:sp>
        <p:nvSpPr>
          <p:cNvPr id="249" name="Google Shape;249;p16"/>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200"/>
              </a:spcBef>
              <a:spcAft>
                <a:spcPts val="0"/>
              </a:spcAft>
              <a:buSzPts val="1800"/>
              <a:buNone/>
            </a:pPr>
            <a:endParaRPr/>
          </a:p>
          <a:p>
            <a:pPr marL="0" lvl="0" indent="0" algn="l" rtl="0">
              <a:lnSpc>
                <a:spcPct val="90000"/>
              </a:lnSpc>
              <a:spcBef>
                <a:spcPts val="1200"/>
              </a:spcBef>
              <a:spcAft>
                <a:spcPts val="200"/>
              </a:spcAft>
              <a:buSzPts val="1800"/>
              <a:buNone/>
            </a:pPr>
            <a:endParaRPr/>
          </a:p>
        </p:txBody>
      </p:sp>
      <p:pic>
        <p:nvPicPr>
          <p:cNvPr id="250" name="Google Shape;250;p16"/>
          <p:cNvPicPr preferRelativeResize="0"/>
          <p:nvPr/>
        </p:nvPicPr>
        <p:blipFill rotWithShape="1">
          <a:blip r:embed="rId3">
            <a:alphaModFix/>
          </a:blip>
          <a:srcRect/>
          <a:stretch/>
        </p:blipFill>
        <p:spPr>
          <a:xfrm>
            <a:off x="892614" y="641487"/>
            <a:ext cx="10406772" cy="5853809"/>
          </a:xfrm>
          <a:prstGeom prst="rect">
            <a:avLst/>
          </a:prstGeom>
          <a:noFill/>
          <a:ln>
            <a:noFill/>
          </a:ln>
        </p:spPr>
      </p:pic>
      <p:sp>
        <p:nvSpPr>
          <p:cNvPr id="251" name="Google Shape;251;p16"/>
          <p:cNvSpPr txBox="1"/>
          <p:nvPr/>
        </p:nvSpPr>
        <p:spPr>
          <a:xfrm>
            <a:off x="4076114" y="6500619"/>
            <a:ext cx="609834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https://www.youtube.com/watch?v=NW5s_-Nl3JE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title"/>
          </p:nvPr>
        </p:nvSpPr>
        <p:spPr>
          <a:xfrm>
            <a:off x="1981200" y="536576"/>
            <a:ext cx="8229600" cy="11397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b="1">
                <a:latin typeface="Trebuchet MS"/>
                <a:ea typeface="Trebuchet MS"/>
                <a:cs typeface="Trebuchet MS"/>
                <a:sym typeface="Trebuchet MS"/>
              </a:rPr>
              <a:t>Race</a:t>
            </a:r>
            <a:endParaRPr b="1"/>
          </a:p>
        </p:txBody>
      </p:sp>
      <p:sp>
        <p:nvSpPr>
          <p:cNvPr id="266" name="Google Shape;266;p18"/>
          <p:cNvSpPr txBox="1">
            <a:spLocks noGrp="1"/>
          </p:cNvSpPr>
          <p:nvPr>
            <p:ph idx="1"/>
          </p:nvPr>
        </p:nvSpPr>
        <p:spPr>
          <a:xfrm>
            <a:off x="875616" y="1749161"/>
            <a:ext cx="8305800" cy="863400"/>
          </a:xfrm>
          <a:prstGeom prst="rect">
            <a:avLst/>
          </a:prstGeom>
          <a:noFill/>
          <a:ln>
            <a:noFill/>
          </a:ln>
        </p:spPr>
        <p:txBody>
          <a:bodyPr spcFirstLastPara="1" wrap="square" lIns="0" tIns="45700" rIns="0" bIns="45700" anchor="t" anchorCtr="0">
            <a:noAutofit/>
          </a:bodyPr>
          <a:lstStyle/>
          <a:p>
            <a:pPr marL="384048" lvl="0" indent="0" algn="l" rtl="0">
              <a:lnSpc>
                <a:spcPct val="100000"/>
              </a:lnSpc>
              <a:spcBef>
                <a:spcPts val="0"/>
              </a:spcBef>
              <a:spcAft>
                <a:spcPts val="0"/>
              </a:spcAft>
              <a:buSzPts val="1800"/>
              <a:buNone/>
            </a:pPr>
            <a:endParaRPr sz="2200"/>
          </a:p>
          <a:p>
            <a:pPr marL="91440" lvl="0" indent="-127000" algn="l" rtl="0">
              <a:lnSpc>
                <a:spcPct val="100000"/>
              </a:lnSpc>
              <a:spcBef>
                <a:spcPts val="0"/>
              </a:spcBef>
              <a:spcAft>
                <a:spcPts val="0"/>
              </a:spcAft>
              <a:buSzPts val="2000"/>
              <a:buChar char="●"/>
            </a:pPr>
            <a:r>
              <a:rPr lang="en-US" sz="2200"/>
              <a:t> Resume Studies </a:t>
            </a:r>
            <a:r>
              <a:rPr lang="en-US" sz="2200" i="1"/>
              <a:t>(Bertrand &amp; Mullanaithan, 2004)</a:t>
            </a:r>
            <a:endParaRPr sz="2200" i="1"/>
          </a:p>
        </p:txBody>
      </p:sp>
      <p:pic>
        <p:nvPicPr>
          <p:cNvPr id="267" name="Google Shape;267;p18"/>
          <p:cNvPicPr preferRelativeResize="0"/>
          <p:nvPr/>
        </p:nvPicPr>
        <p:blipFill rotWithShape="1">
          <a:blip r:embed="rId3">
            <a:alphaModFix/>
          </a:blip>
          <a:srcRect b="13003"/>
          <a:stretch/>
        </p:blipFill>
        <p:spPr>
          <a:xfrm>
            <a:off x="780150" y="2951275"/>
            <a:ext cx="1622364" cy="1358795"/>
          </a:xfrm>
          <a:prstGeom prst="rect">
            <a:avLst/>
          </a:prstGeom>
          <a:noFill/>
          <a:ln>
            <a:noFill/>
          </a:ln>
        </p:spPr>
      </p:pic>
      <p:pic>
        <p:nvPicPr>
          <p:cNvPr id="268" name="Google Shape;268;p18"/>
          <p:cNvPicPr preferRelativeResize="0"/>
          <p:nvPr/>
        </p:nvPicPr>
        <p:blipFill rotWithShape="1">
          <a:blip r:embed="rId4">
            <a:alphaModFix/>
          </a:blip>
          <a:srcRect b="13003"/>
          <a:stretch/>
        </p:blipFill>
        <p:spPr>
          <a:xfrm>
            <a:off x="780150" y="4495679"/>
            <a:ext cx="1684359" cy="1410721"/>
          </a:xfrm>
          <a:prstGeom prst="rect">
            <a:avLst/>
          </a:prstGeom>
          <a:noFill/>
          <a:ln>
            <a:noFill/>
          </a:ln>
        </p:spPr>
      </p:pic>
      <p:cxnSp>
        <p:nvCxnSpPr>
          <p:cNvPr id="269" name="Google Shape;269;p18"/>
          <p:cNvCxnSpPr/>
          <p:nvPr/>
        </p:nvCxnSpPr>
        <p:spPr>
          <a:xfrm rot="10800000" flipH="1">
            <a:off x="2626879" y="5193797"/>
            <a:ext cx="1222800" cy="1800"/>
          </a:xfrm>
          <a:prstGeom prst="straightConnector1">
            <a:avLst/>
          </a:prstGeom>
          <a:noFill/>
          <a:ln w="76200" cap="flat" cmpd="sng">
            <a:solidFill>
              <a:srgbClr val="000000"/>
            </a:solidFill>
            <a:prstDash val="solid"/>
            <a:round/>
            <a:headEnd type="none" w="sm" len="sm"/>
            <a:tailEnd type="triangle" w="med" len="med"/>
          </a:ln>
        </p:spPr>
      </p:cxnSp>
      <p:cxnSp>
        <p:nvCxnSpPr>
          <p:cNvPr id="270" name="Google Shape;270;p18"/>
          <p:cNvCxnSpPr/>
          <p:nvPr/>
        </p:nvCxnSpPr>
        <p:spPr>
          <a:xfrm rot="10800000" flipH="1">
            <a:off x="2626879" y="3629830"/>
            <a:ext cx="1222800" cy="1800"/>
          </a:xfrm>
          <a:prstGeom prst="straightConnector1">
            <a:avLst/>
          </a:prstGeom>
          <a:noFill/>
          <a:ln w="76200" cap="flat" cmpd="sng">
            <a:solidFill>
              <a:srgbClr val="000000"/>
            </a:solidFill>
            <a:prstDash val="solid"/>
            <a:round/>
            <a:headEnd type="none" w="sm" len="sm"/>
            <a:tailEnd type="triangle" w="med" len="med"/>
          </a:ln>
        </p:spPr>
      </p:cxnSp>
      <p:sp>
        <p:nvSpPr>
          <p:cNvPr id="271" name="Google Shape;271;p18"/>
          <p:cNvSpPr/>
          <p:nvPr/>
        </p:nvSpPr>
        <p:spPr>
          <a:xfrm>
            <a:off x="4126129" y="4917495"/>
            <a:ext cx="912602" cy="459691"/>
          </a:xfrm>
          <a:prstGeom prst="rect">
            <a:avLst/>
          </a:prstGeom>
        </p:spPr>
        <p:txBody>
          <a:bodyPr>
            <a:prstTxWarp prst="textPlain">
              <a:avLst/>
            </a:prstTxWarp>
          </a:bodyPr>
          <a:lstStyle/>
          <a:p>
            <a:pPr lvl="0" algn="ctr"/>
            <a:r>
              <a:rPr b="0" i="0">
                <a:ln w="9525" cap="flat" cmpd="sng">
                  <a:solidFill>
                    <a:srgbClr val="637052"/>
                  </a:solidFill>
                  <a:prstDash val="solid"/>
                  <a:round/>
                  <a:headEnd type="none" w="sm" len="sm"/>
                  <a:tailEnd type="none" w="sm" len="sm"/>
                </a:ln>
                <a:solidFill>
                  <a:srgbClr val="000000"/>
                </a:solidFill>
                <a:latin typeface="Arial"/>
              </a:rPr>
              <a:t>15%</a:t>
            </a:r>
          </a:p>
        </p:txBody>
      </p:sp>
      <p:sp>
        <p:nvSpPr>
          <p:cNvPr id="272" name="Google Shape;272;p18"/>
          <p:cNvSpPr/>
          <p:nvPr/>
        </p:nvSpPr>
        <p:spPr>
          <a:xfrm>
            <a:off x="4126129" y="3400827"/>
            <a:ext cx="912602" cy="459691"/>
          </a:xfrm>
          <a:prstGeom prst="rect">
            <a:avLst/>
          </a:prstGeom>
        </p:spPr>
        <p:txBody>
          <a:bodyPr>
            <a:prstTxWarp prst="textPlain">
              <a:avLst/>
            </a:prstTxWarp>
          </a:bodyPr>
          <a:lstStyle/>
          <a:p>
            <a:pPr lvl="0" algn="ctr"/>
            <a:r>
              <a:rPr b="0" i="0">
                <a:ln w="9525" cap="flat" cmpd="sng">
                  <a:solidFill>
                    <a:srgbClr val="637052"/>
                  </a:solidFill>
                  <a:prstDash val="solid"/>
                  <a:round/>
                  <a:headEnd type="none" w="sm" len="sm"/>
                  <a:tailEnd type="none" w="sm" len="sm"/>
                </a:ln>
                <a:solidFill>
                  <a:srgbClr val="000000"/>
                </a:solidFill>
                <a:latin typeface="Arial"/>
              </a:rPr>
              <a:t>10%</a:t>
            </a:r>
          </a:p>
        </p:txBody>
      </p:sp>
      <p:pic>
        <p:nvPicPr>
          <p:cNvPr id="273" name="Google Shape;273;p18"/>
          <p:cNvPicPr preferRelativeResize="0"/>
          <p:nvPr/>
        </p:nvPicPr>
        <p:blipFill rotWithShape="1">
          <a:blip r:embed="rId5">
            <a:alphaModFix/>
          </a:blip>
          <a:srcRect b="13442"/>
          <a:stretch/>
        </p:blipFill>
        <p:spPr>
          <a:xfrm>
            <a:off x="4964466" y="3275213"/>
            <a:ext cx="853069" cy="710894"/>
          </a:xfrm>
          <a:prstGeom prst="rect">
            <a:avLst/>
          </a:prstGeom>
          <a:noFill/>
          <a:ln>
            <a:noFill/>
          </a:ln>
        </p:spPr>
      </p:pic>
      <p:pic>
        <p:nvPicPr>
          <p:cNvPr id="274" name="Google Shape;274;p18"/>
          <p:cNvPicPr preferRelativeResize="0"/>
          <p:nvPr/>
        </p:nvPicPr>
        <p:blipFill rotWithShape="1">
          <a:blip r:embed="rId5">
            <a:alphaModFix/>
          </a:blip>
          <a:srcRect b="13442"/>
          <a:stretch/>
        </p:blipFill>
        <p:spPr>
          <a:xfrm>
            <a:off x="5038732" y="4791901"/>
            <a:ext cx="853069" cy="710894"/>
          </a:xfrm>
          <a:prstGeom prst="rect">
            <a:avLst/>
          </a:prstGeom>
          <a:noFill/>
          <a:ln>
            <a:noFill/>
          </a:ln>
        </p:spPr>
      </p:pic>
      <p:sp>
        <p:nvSpPr>
          <p:cNvPr id="275" name="Google Shape;275;p18"/>
          <p:cNvSpPr/>
          <p:nvPr/>
        </p:nvSpPr>
        <p:spPr>
          <a:xfrm>
            <a:off x="7038404" y="2484863"/>
            <a:ext cx="4024346" cy="1580700"/>
          </a:xfrm>
          <a:prstGeom prst="roundRect">
            <a:avLst>
              <a:gd name="adj" fmla="val 16667"/>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These studies also manipulated experience and education, finding that these provided less of a boost for black names compared to white names. </a:t>
            </a:r>
            <a:endParaRPr sz="1800" b="0" i="0" u="none" strike="noStrike" cap="none">
              <a:solidFill>
                <a:srgbClr val="000000"/>
              </a:solidFill>
              <a:latin typeface="Calibri"/>
              <a:ea typeface="Calibri"/>
              <a:cs typeface="Calibri"/>
              <a:sym typeface="Calibri"/>
            </a:endParaRPr>
          </a:p>
        </p:txBody>
      </p:sp>
      <p:sp>
        <p:nvSpPr>
          <p:cNvPr id="276" name="Google Shape;276;p18"/>
          <p:cNvSpPr/>
          <p:nvPr/>
        </p:nvSpPr>
        <p:spPr>
          <a:xfrm>
            <a:off x="7038404" y="4237385"/>
            <a:ext cx="4051746" cy="1580700"/>
          </a:xfrm>
          <a:prstGeom prst="roundRect">
            <a:avLst>
              <a:gd name="adj" fmla="val 16667"/>
            </a:avLst>
          </a:prstGeom>
          <a:solidFill>
            <a:srgbClr val="FFFFFF"/>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Black resumes needed the equivalent of 8 years of experience compared to white names.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1086696" y="0"/>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400"/>
              <a:buFont typeface="Calibri"/>
              <a:buNone/>
            </a:pPr>
            <a:r>
              <a:rPr lang="en-US" sz="4400" dirty="0"/>
              <a:t>Learning Objectives</a:t>
            </a:r>
            <a:endParaRPr sz="4400" dirty="0"/>
          </a:p>
        </p:txBody>
      </p:sp>
      <p:sp>
        <p:nvSpPr>
          <p:cNvPr id="128" name="Google Shape;128;p2"/>
          <p:cNvSpPr txBox="1">
            <a:spLocks noGrp="1"/>
          </p:cNvSpPr>
          <p:nvPr>
            <p:ph idx="1"/>
          </p:nvPr>
        </p:nvSpPr>
        <p:spPr>
          <a:xfrm>
            <a:off x="1097279" y="1818864"/>
            <a:ext cx="10703400" cy="4876800"/>
          </a:xfrm>
          <a:prstGeom prst="rect">
            <a:avLst/>
          </a:prstGeom>
          <a:noFill/>
          <a:ln>
            <a:noFill/>
          </a:ln>
        </p:spPr>
        <p:txBody>
          <a:bodyPr spcFirstLastPara="1" wrap="square" lIns="0" tIns="45700" rIns="0" bIns="45700" anchor="t" anchorCtr="0">
            <a:noAutofit/>
          </a:bodyPr>
          <a:lstStyle/>
          <a:p>
            <a:pPr marL="514350" lvl="0" indent="-311150" algn="l" rtl="0">
              <a:lnSpc>
                <a:spcPct val="90000"/>
              </a:lnSpc>
              <a:spcBef>
                <a:spcPts val="0"/>
              </a:spcBef>
              <a:spcAft>
                <a:spcPts val="0"/>
              </a:spcAft>
              <a:buSzPts val="3200"/>
              <a:buFont typeface="Calibri"/>
              <a:buNone/>
            </a:pPr>
            <a:endParaRPr sz="2600" dirty="0"/>
          </a:p>
          <a:p>
            <a:pPr marL="514350" lvl="0" indent="-488950" algn="l" rtl="0">
              <a:lnSpc>
                <a:spcPct val="90000"/>
              </a:lnSpc>
              <a:spcBef>
                <a:spcPts val="1400"/>
              </a:spcBef>
              <a:spcAft>
                <a:spcPts val="0"/>
              </a:spcAft>
              <a:buSzPts val="2800"/>
              <a:buFont typeface="Calibri"/>
              <a:buAutoNum type="arabicPeriod"/>
            </a:pPr>
            <a:r>
              <a:rPr lang="en-US" sz="2800" dirty="0"/>
              <a:t>Understand terminology and concepts related to diversity and how biases develop</a:t>
            </a:r>
            <a:endParaRPr sz="2800" dirty="0"/>
          </a:p>
          <a:p>
            <a:pPr marL="514350" lvl="0" indent="-488950" algn="l" rtl="0">
              <a:lnSpc>
                <a:spcPct val="90000"/>
              </a:lnSpc>
              <a:spcBef>
                <a:spcPts val="1400"/>
              </a:spcBef>
              <a:spcAft>
                <a:spcPts val="0"/>
              </a:spcAft>
              <a:buSzPts val="2800"/>
              <a:buFont typeface="Calibri"/>
              <a:buAutoNum type="arabicPeriod"/>
            </a:pPr>
            <a:r>
              <a:rPr lang="en-US" sz="2800" dirty="0"/>
              <a:t>Learn the prevalence and outcomes of discrimination in engineering</a:t>
            </a:r>
            <a:endParaRPr sz="2800" dirty="0"/>
          </a:p>
          <a:p>
            <a:pPr marL="514350" lvl="0" indent="-488950" algn="l" rtl="0">
              <a:lnSpc>
                <a:spcPct val="90000"/>
              </a:lnSpc>
              <a:spcBef>
                <a:spcPts val="1400"/>
              </a:spcBef>
              <a:spcAft>
                <a:spcPts val="0"/>
              </a:spcAft>
              <a:buSzPts val="2800"/>
              <a:buFont typeface="Calibri"/>
              <a:buAutoNum type="arabicPeriod"/>
            </a:pPr>
            <a:r>
              <a:rPr lang="en-US" sz="2800" dirty="0"/>
              <a:t>Learn how to prevent self and others from discriminating</a:t>
            </a:r>
            <a:endParaRPr sz="2800" dirty="0"/>
          </a:p>
        </p:txBody>
      </p:sp>
      <p:sp>
        <p:nvSpPr>
          <p:cNvPr id="129" name="Google Shape;129;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a:spLocks noGrp="1"/>
          </p:cNvSpPr>
          <p:nvPr>
            <p:ph type="title"/>
          </p:nvPr>
        </p:nvSpPr>
        <p:spPr>
          <a:xfrm>
            <a:off x="1071004" y="273465"/>
            <a:ext cx="10058400"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b="1">
                <a:solidFill>
                  <a:schemeClr val="dk1"/>
                </a:solidFill>
                <a:latin typeface="Trebuchet MS"/>
                <a:ea typeface="Trebuchet MS"/>
                <a:cs typeface="Trebuchet MS"/>
                <a:sym typeface="Trebuchet MS"/>
              </a:rPr>
              <a:t>Race</a:t>
            </a:r>
            <a:endParaRPr/>
          </a:p>
        </p:txBody>
      </p:sp>
      <p:sp>
        <p:nvSpPr>
          <p:cNvPr id="283" name="Google Shape;283;p19"/>
          <p:cNvSpPr txBox="1">
            <a:spLocks noGrp="1"/>
          </p:cNvSpPr>
          <p:nvPr>
            <p:ph idx="1"/>
          </p:nvPr>
        </p:nvSpPr>
        <p:spPr>
          <a:xfrm>
            <a:off x="749300" y="2235071"/>
            <a:ext cx="5308600" cy="4023360"/>
          </a:xfrm>
          <a:prstGeom prst="rect">
            <a:avLst/>
          </a:prstGeom>
          <a:noFill/>
          <a:ln>
            <a:noFill/>
          </a:ln>
        </p:spPr>
        <p:txBody>
          <a:bodyPr spcFirstLastPara="1" wrap="square" lIns="0" tIns="45700" rIns="0" bIns="45700" anchor="t" anchorCtr="0">
            <a:noAutofit/>
          </a:bodyPr>
          <a:lstStyle/>
          <a:p>
            <a:pPr marL="457200" lvl="0" indent="-342900" algn="l" rtl="0">
              <a:lnSpc>
                <a:spcPct val="100000"/>
              </a:lnSpc>
              <a:spcBef>
                <a:spcPts val="0"/>
              </a:spcBef>
              <a:spcAft>
                <a:spcPts val="0"/>
              </a:spcAft>
              <a:buSzPts val="1800"/>
              <a:buFont typeface="Calibri"/>
              <a:buChar char="●"/>
            </a:pPr>
            <a:r>
              <a:rPr lang="en-US" sz="2400" b="1">
                <a:solidFill>
                  <a:schemeClr val="dk1"/>
                </a:solidFill>
              </a:rPr>
              <a:t>68%</a:t>
            </a:r>
            <a:r>
              <a:rPr lang="en-US" sz="2400">
                <a:solidFill>
                  <a:schemeClr val="dk1"/>
                </a:solidFill>
              </a:rPr>
              <a:t> of engineers of color (men as well as women) reported having to </a:t>
            </a:r>
            <a:r>
              <a:rPr lang="en-US" sz="2400" b="1">
                <a:solidFill>
                  <a:schemeClr val="dk1"/>
                </a:solidFill>
              </a:rPr>
              <a:t>prove themselves repeatedly</a:t>
            </a:r>
            <a:r>
              <a:rPr lang="en-US" sz="2400">
                <a:solidFill>
                  <a:schemeClr val="dk1"/>
                </a:solidFill>
              </a:rPr>
              <a:t>, as compared to 35% of white men.</a:t>
            </a:r>
            <a:endParaRPr/>
          </a:p>
          <a:p>
            <a:pPr marL="457200" lvl="0" indent="-228600" algn="l" rtl="0">
              <a:lnSpc>
                <a:spcPct val="100000"/>
              </a:lnSpc>
              <a:spcBef>
                <a:spcPts val="0"/>
              </a:spcBef>
              <a:spcAft>
                <a:spcPts val="0"/>
              </a:spcAft>
              <a:buSzPts val="1800"/>
              <a:buFont typeface="Calibri"/>
              <a:buNone/>
            </a:pPr>
            <a:endParaRPr sz="2400" i="1">
              <a:solidFill>
                <a:schemeClr val="dk1"/>
              </a:solidFill>
            </a:endParaRPr>
          </a:p>
          <a:p>
            <a:pPr marL="457200" lvl="0" indent="-228600" algn="l" rtl="0">
              <a:lnSpc>
                <a:spcPct val="100000"/>
              </a:lnSpc>
              <a:spcBef>
                <a:spcPts val="0"/>
              </a:spcBef>
              <a:spcAft>
                <a:spcPts val="0"/>
              </a:spcAft>
              <a:buSzPts val="1800"/>
              <a:buFont typeface="Calibri"/>
              <a:buNone/>
            </a:pPr>
            <a:endParaRPr sz="2400" i="1">
              <a:solidFill>
                <a:schemeClr val="dk1"/>
              </a:solidFill>
            </a:endParaRPr>
          </a:p>
          <a:p>
            <a:pPr marL="457200" lvl="0" indent="-342900" algn="l" rtl="0">
              <a:lnSpc>
                <a:spcPct val="100000"/>
              </a:lnSpc>
              <a:spcBef>
                <a:spcPts val="0"/>
              </a:spcBef>
              <a:spcAft>
                <a:spcPts val="0"/>
              </a:spcAft>
              <a:buSzPts val="1800"/>
              <a:buFont typeface="Calibri"/>
              <a:buChar char="●"/>
            </a:pPr>
            <a:r>
              <a:rPr lang="en-US" sz="2400">
                <a:solidFill>
                  <a:schemeClr val="dk1"/>
                </a:solidFill>
              </a:rPr>
              <a:t>Engineers of color were </a:t>
            </a:r>
            <a:r>
              <a:rPr lang="en-US" sz="2400" b="1">
                <a:solidFill>
                  <a:schemeClr val="dk1"/>
                </a:solidFill>
              </a:rPr>
              <a:t>less likely</a:t>
            </a:r>
            <a:r>
              <a:rPr lang="en-US" sz="2400">
                <a:solidFill>
                  <a:schemeClr val="dk1"/>
                </a:solidFill>
              </a:rPr>
              <a:t> than white men to report having the same </a:t>
            </a:r>
            <a:r>
              <a:rPr lang="en-US" sz="2400" b="1">
                <a:solidFill>
                  <a:schemeClr val="dk1"/>
                </a:solidFill>
              </a:rPr>
              <a:t>access to desirable assignments.</a:t>
            </a:r>
            <a:endParaRPr/>
          </a:p>
          <a:p>
            <a:pPr marL="457200" lvl="0" indent="-228600" algn="l" rtl="0">
              <a:lnSpc>
                <a:spcPct val="90000"/>
              </a:lnSpc>
              <a:spcBef>
                <a:spcPts val="1200"/>
              </a:spcBef>
              <a:spcAft>
                <a:spcPts val="0"/>
              </a:spcAft>
              <a:buSzPts val="1800"/>
              <a:buNone/>
            </a:pPr>
            <a:endParaRPr/>
          </a:p>
        </p:txBody>
      </p:sp>
      <p:pic>
        <p:nvPicPr>
          <p:cNvPr id="284" name="Google Shape;284;p19" descr="A screenshot of a cell phone&#10;&#10;Description generated with very high confidence"/>
          <p:cNvPicPr preferRelativeResize="0"/>
          <p:nvPr/>
        </p:nvPicPr>
        <p:blipFill rotWithShape="1">
          <a:blip r:embed="rId3">
            <a:alphaModFix/>
          </a:blip>
          <a:srcRect/>
          <a:stretch/>
        </p:blipFill>
        <p:spPr>
          <a:xfrm>
            <a:off x="6970987" y="2031297"/>
            <a:ext cx="4759799" cy="3950404"/>
          </a:xfrm>
          <a:prstGeom prst="rect">
            <a:avLst/>
          </a:prstGeom>
          <a:noFill/>
          <a:ln w="9525" cap="flat" cmpd="sng">
            <a:solidFill>
              <a:schemeClr val="dk1"/>
            </a:solidFill>
            <a:prstDash val="solid"/>
            <a:round/>
            <a:headEnd type="none" w="sm" len="sm"/>
            <a:tailEnd type="none" w="sm" len="sm"/>
          </a:ln>
        </p:spPr>
      </p:pic>
      <p:sp>
        <p:nvSpPr>
          <p:cNvPr id="285" name="Google Shape;285;p19"/>
          <p:cNvSpPr/>
          <p:nvPr/>
        </p:nvSpPr>
        <p:spPr>
          <a:xfrm>
            <a:off x="418444" y="5848806"/>
            <a:ext cx="6096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https://www.pewsocialtrends.org/2018/01/09/blacks-in-stem-jobs-are-especially-concerned-about-diversity-and-discrimination-in-the-workplace/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0"/>
          <p:cNvSpPr txBox="1">
            <a:spLocks noGrp="1"/>
          </p:cNvSpPr>
          <p:nvPr>
            <p:ph type="title"/>
          </p:nvPr>
        </p:nvSpPr>
        <p:spPr>
          <a:xfrm>
            <a:off x="1199708" y="173558"/>
            <a:ext cx="10058400" cy="1450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b="1"/>
              <a:t>Gender</a:t>
            </a:r>
            <a:endParaRPr b="1"/>
          </a:p>
        </p:txBody>
      </p:sp>
      <p:sp>
        <p:nvSpPr>
          <p:cNvPr id="292" name="Google Shape;292;p20"/>
          <p:cNvSpPr txBox="1">
            <a:spLocks noGrp="1"/>
          </p:cNvSpPr>
          <p:nvPr>
            <p:ph idx="1"/>
          </p:nvPr>
        </p:nvSpPr>
        <p:spPr>
          <a:xfrm>
            <a:off x="1124186" y="1609325"/>
            <a:ext cx="9962913" cy="4902049"/>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600"/>
              </a:spcBef>
              <a:spcAft>
                <a:spcPts val="0"/>
              </a:spcAft>
              <a:buSzPts val="1800"/>
              <a:buNone/>
            </a:pPr>
            <a:endParaRPr sz="2400"/>
          </a:p>
          <a:p>
            <a:pPr marL="531368" lvl="1" indent="-342900" algn="l" rtl="0">
              <a:lnSpc>
                <a:spcPct val="90000"/>
              </a:lnSpc>
              <a:spcBef>
                <a:spcPts val="1800"/>
              </a:spcBef>
              <a:spcAft>
                <a:spcPts val="0"/>
              </a:spcAft>
              <a:buSzPts val="2400"/>
              <a:buFont typeface="Calibri"/>
              <a:buChar char="●"/>
            </a:pPr>
            <a:r>
              <a:rPr lang="en-US" sz="2400"/>
              <a:t>Women in engineering earned between 86-95% of what men did </a:t>
            </a:r>
            <a:r>
              <a:rPr lang="en-US"/>
              <a:t>(</a:t>
            </a:r>
            <a:r>
              <a:rPr lang="en-US" i="1"/>
              <a:t>Society of Women Engineers, 2016</a:t>
            </a:r>
            <a:r>
              <a:rPr lang="en-US"/>
              <a:t>).  </a:t>
            </a:r>
            <a:endParaRPr/>
          </a:p>
          <a:p>
            <a:pPr marL="531368" lvl="1" indent="-342900" algn="l" rtl="0">
              <a:lnSpc>
                <a:spcPct val="90000"/>
              </a:lnSpc>
              <a:spcBef>
                <a:spcPts val="1800"/>
              </a:spcBef>
              <a:spcAft>
                <a:spcPts val="0"/>
              </a:spcAft>
              <a:buSzPts val="2400"/>
              <a:buFont typeface="Calibri"/>
              <a:buChar char="●"/>
            </a:pPr>
            <a:r>
              <a:rPr lang="en-US" sz="2400"/>
              <a:t>Even more pronounced for racial minorities in STEM; Black women (62%), Hispanic women (61%) </a:t>
            </a:r>
            <a:r>
              <a:rPr lang="en-US"/>
              <a:t>(</a:t>
            </a:r>
            <a:r>
              <a:rPr lang="en-US" i="1"/>
              <a:t>Pew Research Center, 2016</a:t>
            </a:r>
            <a:r>
              <a:rPr lang="en-US"/>
              <a:t>).</a:t>
            </a:r>
            <a:endParaRPr/>
          </a:p>
          <a:p>
            <a:pPr marL="531368" lvl="1" indent="-342900" algn="l" rtl="0">
              <a:lnSpc>
                <a:spcPct val="90000"/>
              </a:lnSpc>
              <a:spcBef>
                <a:spcPts val="1800"/>
              </a:spcBef>
              <a:spcAft>
                <a:spcPts val="0"/>
              </a:spcAft>
              <a:buSzPts val="2400"/>
              <a:buFont typeface="Calibri"/>
              <a:buChar char="●"/>
            </a:pPr>
            <a:r>
              <a:rPr lang="en-US" sz="2400"/>
              <a:t>Women are promoted less and “protected” from challenging “stretch assignments”, especially during pregnancy or motherhood </a:t>
            </a:r>
            <a:r>
              <a:rPr lang="en-US">
                <a:solidFill>
                  <a:srgbClr val="222222"/>
                </a:solidFill>
                <a:highlight>
                  <a:srgbClr val="FFFFFF"/>
                </a:highlight>
              </a:rPr>
              <a:t>(</a:t>
            </a:r>
            <a:r>
              <a:rPr lang="en-US" i="1">
                <a:solidFill>
                  <a:srgbClr val="222222"/>
                </a:solidFill>
                <a:highlight>
                  <a:srgbClr val="FFFFFF"/>
                </a:highlight>
              </a:rPr>
              <a:t>Brown, 2010, Hoobler et al., 2014</a:t>
            </a:r>
            <a:r>
              <a:rPr lang="en-US">
                <a:solidFill>
                  <a:srgbClr val="222222"/>
                </a:solidFill>
                <a:highlight>
                  <a:srgbClr val="FFFFFF"/>
                </a:highlight>
              </a:rPr>
              <a:t>)</a:t>
            </a:r>
            <a:r>
              <a:rPr lang="en-US"/>
              <a:t>. </a:t>
            </a:r>
            <a:endParaRPr/>
          </a:p>
          <a:p>
            <a:pPr marL="531368" lvl="1" indent="-342900" algn="l" rtl="0">
              <a:lnSpc>
                <a:spcPct val="90000"/>
              </a:lnSpc>
              <a:spcBef>
                <a:spcPts val="1800"/>
              </a:spcBef>
              <a:spcAft>
                <a:spcPts val="0"/>
              </a:spcAft>
              <a:buSzPts val="2400"/>
              <a:buFont typeface="Calibri"/>
              <a:buChar char="●"/>
            </a:pPr>
            <a:r>
              <a:rPr lang="en-US" sz="2400"/>
              <a:t>Men with children are rated more positively, while women with children face severe penalties </a:t>
            </a:r>
            <a:r>
              <a:rPr lang="en-US"/>
              <a:t>(</a:t>
            </a:r>
            <a:r>
              <a:rPr lang="en-US" i="1"/>
              <a:t>Heilman &amp; Okimoto, 2007; Fuegan, Biernat, Haines, &amp; Deaux, 2004</a:t>
            </a:r>
            <a:r>
              <a:rPr lang="en-US"/>
              <a:t>).</a:t>
            </a:r>
            <a:endParaRPr/>
          </a:p>
          <a:p>
            <a:pPr marL="384048" lvl="0" indent="0" algn="l" rtl="0">
              <a:lnSpc>
                <a:spcPct val="90000"/>
              </a:lnSpc>
              <a:spcBef>
                <a:spcPts val="1800"/>
              </a:spcBef>
              <a:spcAft>
                <a:spcPts val="0"/>
              </a:spcAft>
              <a:buSzPts val="1800"/>
              <a:buNone/>
            </a:pPr>
            <a:endParaRPr sz="2400"/>
          </a:p>
          <a:p>
            <a:pPr marL="384048" lvl="0" indent="0" algn="l" rtl="0">
              <a:lnSpc>
                <a:spcPct val="90000"/>
              </a:lnSpc>
              <a:spcBef>
                <a:spcPts val="1800"/>
              </a:spcBef>
              <a:spcAft>
                <a:spcPts val="1200"/>
              </a:spcAft>
              <a:buSzPts val="1800"/>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idx="1"/>
          </p:nvPr>
        </p:nvSpPr>
        <p:spPr>
          <a:xfrm>
            <a:off x="926647" y="2021840"/>
            <a:ext cx="6266633" cy="4280326"/>
          </a:xfrm>
          <a:prstGeom prst="rect">
            <a:avLst/>
          </a:prstGeom>
          <a:noFill/>
          <a:ln>
            <a:noFill/>
          </a:ln>
        </p:spPr>
        <p:txBody>
          <a:bodyPr spcFirstLastPara="1" wrap="square" lIns="0" tIns="45700" rIns="0" bIns="45700" anchor="t" anchorCtr="0">
            <a:noAutofit/>
          </a:bodyPr>
          <a:lstStyle/>
          <a:p>
            <a:pPr marL="384048" lvl="0" indent="0" algn="l" rtl="0">
              <a:lnSpc>
                <a:spcPct val="90000"/>
              </a:lnSpc>
              <a:spcBef>
                <a:spcPts val="600"/>
              </a:spcBef>
              <a:spcAft>
                <a:spcPts val="0"/>
              </a:spcAft>
              <a:buSzPts val="1800"/>
              <a:buNone/>
            </a:pPr>
            <a:endParaRPr sz="2400" i="1"/>
          </a:p>
          <a:p>
            <a:pPr marL="505968" lvl="1" indent="-342900" algn="l" rtl="0">
              <a:lnSpc>
                <a:spcPct val="90000"/>
              </a:lnSpc>
              <a:spcBef>
                <a:spcPts val="600"/>
              </a:spcBef>
              <a:spcAft>
                <a:spcPts val="0"/>
              </a:spcAft>
              <a:buSzPts val="2400"/>
              <a:buFont typeface="Calibri"/>
              <a:buChar char="●"/>
            </a:pPr>
            <a:r>
              <a:rPr lang="en-US" sz="2400"/>
              <a:t>Women face greater barriers in achieving top-level positions (i.e., glass ceiling effects). As an example, women currently hold </a:t>
            </a:r>
            <a:r>
              <a:rPr lang="en-US" sz="2400" b="1">
                <a:solidFill>
                  <a:srgbClr val="B45F06"/>
                </a:solidFill>
              </a:rPr>
              <a:t>6.6% </a:t>
            </a:r>
            <a:r>
              <a:rPr lang="en-US" sz="2400"/>
              <a:t>of all CEO positions at Fortune 500 companies (2019). </a:t>
            </a:r>
            <a:endParaRPr sz="2400"/>
          </a:p>
          <a:p>
            <a:pPr marL="531368" lvl="1" indent="-342900" algn="l" rtl="0">
              <a:lnSpc>
                <a:spcPct val="90000"/>
              </a:lnSpc>
              <a:spcBef>
                <a:spcPts val="2400"/>
              </a:spcBef>
              <a:spcAft>
                <a:spcPts val="0"/>
              </a:spcAft>
              <a:buSzPts val="2400"/>
              <a:buFont typeface="Calibri"/>
              <a:buChar char="●"/>
            </a:pPr>
            <a:r>
              <a:rPr lang="en-US" sz="2400"/>
              <a:t>Women face challenges in obtaining leadership positions, but also in being viewed and respected as leaders. </a:t>
            </a:r>
            <a:endParaRPr sz="2400"/>
          </a:p>
          <a:p>
            <a:pPr marL="0" lvl="0" indent="0" algn="l" rtl="0">
              <a:lnSpc>
                <a:spcPct val="90000"/>
              </a:lnSpc>
              <a:spcBef>
                <a:spcPts val="600"/>
              </a:spcBef>
              <a:spcAft>
                <a:spcPts val="0"/>
              </a:spcAft>
              <a:buSzPts val="1800"/>
              <a:buNone/>
            </a:pPr>
            <a:endParaRPr sz="2400"/>
          </a:p>
        </p:txBody>
      </p:sp>
      <p:sp>
        <p:nvSpPr>
          <p:cNvPr id="299" name="Google Shape;299;p21"/>
          <p:cNvSpPr txBox="1"/>
          <p:nvPr/>
        </p:nvSpPr>
        <p:spPr>
          <a:xfrm>
            <a:off x="1199708" y="173558"/>
            <a:ext cx="10058400" cy="1450800"/>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F3F3F"/>
              </a:buClr>
              <a:buSzPts val="4800"/>
              <a:buFont typeface="Trebuchet MS"/>
              <a:buNone/>
            </a:pPr>
            <a:r>
              <a:rPr lang="en-US" sz="4800" b="1" i="0" u="none" strike="noStrike" cap="none">
                <a:solidFill>
                  <a:srgbClr val="3F3F3F"/>
                </a:solidFill>
                <a:latin typeface="Calibri"/>
                <a:ea typeface="Calibri"/>
                <a:cs typeface="Calibri"/>
                <a:sym typeface="Calibri"/>
              </a:rPr>
              <a:t>Gender</a:t>
            </a:r>
            <a:endParaRPr sz="4800" b="1" i="0" u="none" strike="noStrike" cap="none">
              <a:solidFill>
                <a:srgbClr val="3F3F3F"/>
              </a:solidFill>
              <a:latin typeface="Calibri"/>
              <a:ea typeface="Calibri"/>
              <a:cs typeface="Calibri"/>
              <a:sym typeface="Calibri"/>
            </a:endParaRPr>
          </a:p>
        </p:txBody>
      </p:sp>
      <p:pic>
        <p:nvPicPr>
          <p:cNvPr id="300" name="Google Shape;300;p21" descr="Screen Shot 2020-02-25 at 12.24.23 AM.png"/>
          <p:cNvPicPr preferRelativeResize="0"/>
          <p:nvPr/>
        </p:nvPicPr>
        <p:blipFill rotWithShape="1">
          <a:blip r:embed="rId3">
            <a:alphaModFix/>
          </a:blip>
          <a:srcRect/>
          <a:stretch/>
        </p:blipFill>
        <p:spPr>
          <a:xfrm>
            <a:off x="7578629" y="2448560"/>
            <a:ext cx="3797164" cy="31902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1199708" y="173558"/>
            <a:ext cx="10058400" cy="1450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b="1"/>
              <a:t>Gender</a:t>
            </a:r>
            <a:endParaRPr b="1"/>
          </a:p>
        </p:txBody>
      </p:sp>
      <p:sp>
        <p:nvSpPr>
          <p:cNvPr id="307" name="Google Shape;307;p22"/>
          <p:cNvSpPr txBox="1">
            <a:spLocks noGrp="1"/>
          </p:cNvSpPr>
          <p:nvPr>
            <p:ph type="body" idx="1"/>
          </p:nvPr>
        </p:nvSpPr>
        <p:spPr>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600"/>
              </a:spcBef>
              <a:spcAft>
                <a:spcPts val="0"/>
              </a:spcAft>
              <a:buSzPts val="1800"/>
              <a:buNone/>
            </a:pPr>
            <a:r>
              <a:rPr lang="en-US" sz="2400">
                <a:solidFill>
                  <a:srgbClr val="000000"/>
                </a:solidFill>
              </a:rPr>
              <a:t>Women are 20% of Engineering School Graduates</a:t>
            </a:r>
            <a:endParaRPr sz="2400">
              <a:solidFill>
                <a:srgbClr val="000000"/>
              </a:solidFill>
            </a:endParaRPr>
          </a:p>
          <a:p>
            <a:pPr marL="384048" lvl="0" indent="0" algn="l" rtl="0">
              <a:lnSpc>
                <a:spcPct val="90000"/>
              </a:lnSpc>
              <a:spcBef>
                <a:spcPts val="1800"/>
              </a:spcBef>
              <a:spcAft>
                <a:spcPts val="1200"/>
              </a:spcAft>
              <a:buSzPts val="1800"/>
              <a:buNone/>
            </a:pPr>
            <a:endParaRPr sz="2400">
              <a:solidFill>
                <a:srgbClr val="000000"/>
              </a:solidFill>
            </a:endParaRPr>
          </a:p>
        </p:txBody>
      </p:sp>
      <p:sp>
        <p:nvSpPr>
          <p:cNvPr id="308" name="Google Shape;308;p22"/>
          <p:cNvSpPr txBox="1">
            <a:spLocks noGrp="1"/>
          </p:cNvSpPr>
          <p:nvPr>
            <p:ph type="body" sz="quarter" idx="3"/>
          </p:nvPr>
        </p:nvSpPr>
        <p:spPr>
          <a:xfrm>
            <a:off x="6581551" y="1846052"/>
            <a:ext cx="4937760" cy="3378200"/>
          </a:xfrm>
          <a:prstGeom prst="rect">
            <a:avLst/>
          </a:prstGeom>
          <a:noFill/>
          <a:ln>
            <a:noFill/>
          </a:ln>
        </p:spPr>
        <p:txBody>
          <a:bodyPr spcFirstLastPara="1" wrap="square" lIns="0" tIns="45700" rIns="0" bIns="45700" anchor="t" anchorCtr="0">
            <a:noAutofit/>
          </a:bodyPr>
          <a:lstStyle/>
          <a:p>
            <a:pPr marL="0" lvl="0" indent="-114300" algn="l" rtl="0">
              <a:lnSpc>
                <a:spcPct val="90000"/>
              </a:lnSpc>
              <a:spcBef>
                <a:spcPts val="600"/>
              </a:spcBef>
              <a:spcAft>
                <a:spcPts val="0"/>
              </a:spcAft>
              <a:buSzPts val="1800"/>
              <a:buChar char=" "/>
            </a:pPr>
            <a:r>
              <a:rPr lang="en-US" sz="2400" dirty="0">
                <a:solidFill>
                  <a:srgbClr val="000000"/>
                </a:solidFill>
              </a:rPr>
              <a:t>Women are only 11% of Practicing Engineers</a:t>
            </a:r>
            <a:endParaRPr dirty="0"/>
          </a:p>
        </p:txBody>
      </p:sp>
      <p:graphicFrame>
        <p:nvGraphicFramePr>
          <p:cNvPr id="309" name="Google Shape;309;p22"/>
          <p:cNvGraphicFramePr/>
          <p:nvPr/>
        </p:nvGraphicFramePr>
        <p:xfrm>
          <a:off x="2199750" y="2868509"/>
          <a:ext cx="4002900" cy="3555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0" name="Google Shape;310;p22"/>
          <p:cNvGraphicFramePr/>
          <p:nvPr/>
        </p:nvGraphicFramePr>
        <p:xfrm>
          <a:off x="7473935" y="2868459"/>
          <a:ext cx="4002900" cy="35559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5"/>
          <p:cNvSpPr txBox="1">
            <a:spLocks noGrp="1"/>
          </p:cNvSpPr>
          <p:nvPr>
            <p:ph type="title"/>
          </p:nvPr>
        </p:nvSpPr>
        <p:spPr>
          <a:xfrm>
            <a:off x="1097280" y="383123"/>
            <a:ext cx="9072331" cy="14507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a:solidFill>
                  <a:srgbClr val="000000"/>
                </a:solidFill>
              </a:rPr>
              <a:t>Demographics of Engineers &amp; Scientists in U.S.</a:t>
            </a:r>
            <a:endParaRPr/>
          </a:p>
        </p:txBody>
      </p:sp>
      <p:sp>
        <p:nvSpPr>
          <p:cNvPr id="336" name="Google Shape;336;p25"/>
          <p:cNvSpPr txBox="1">
            <a:spLocks noGrp="1"/>
          </p:cNvSpPr>
          <p:nvPr>
            <p:ph idx="1"/>
          </p:nvPr>
        </p:nvSpPr>
        <p:spPr>
          <a:xfrm>
            <a:off x="1097280" y="1737360"/>
            <a:ext cx="10058400" cy="4378960"/>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Font typeface="Calibri"/>
              <a:buNone/>
            </a:pPr>
            <a:endParaRPr>
              <a:solidFill>
                <a:srgbClr val="FF0000"/>
              </a:solidFill>
            </a:endParaRPr>
          </a:p>
          <a:p>
            <a:pPr marL="114300" lvl="0" indent="0" algn="l" rtl="0">
              <a:lnSpc>
                <a:spcPct val="90000"/>
              </a:lnSpc>
              <a:spcBef>
                <a:spcPts val="1200"/>
              </a:spcBef>
              <a:spcAft>
                <a:spcPts val="0"/>
              </a:spcAft>
              <a:buSzPts val="1800"/>
              <a:buNone/>
            </a:pPr>
            <a:endParaRPr/>
          </a:p>
        </p:txBody>
      </p:sp>
      <p:graphicFrame>
        <p:nvGraphicFramePr>
          <p:cNvPr id="337" name="Google Shape;337;p25"/>
          <p:cNvGraphicFramePr/>
          <p:nvPr/>
        </p:nvGraphicFramePr>
        <p:xfrm>
          <a:off x="2032000" y="1930400"/>
          <a:ext cx="7315200" cy="43789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6"/>
          <p:cNvSpPr txBox="1">
            <a:spLocks noGrp="1"/>
          </p:cNvSpPr>
          <p:nvPr>
            <p:ph type="title"/>
          </p:nvPr>
        </p:nvSpPr>
        <p:spPr>
          <a:xfrm>
            <a:off x="1097280" y="286604"/>
            <a:ext cx="10058400" cy="77607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a:solidFill>
                  <a:srgbClr val="000000"/>
                </a:solidFill>
              </a:rPr>
              <a:t>Unemployment Demographics</a:t>
            </a:r>
            <a:endParaRPr/>
          </a:p>
        </p:txBody>
      </p:sp>
      <p:sp>
        <p:nvSpPr>
          <p:cNvPr id="344" name="Google Shape;344;p26"/>
          <p:cNvSpPr txBox="1">
            <a:spLocks noGrp="1"/>
          </p:cNvSpPr>
          <p:nvPr>
            <p:ph idx="1"/>
          </p:nvPr>
        </p:nvSpPr>
        <p:spPr>
          <a:xfrm>
            <a:off x="1097280" y="1737360"/>
            <a:ext cx="10058400" cy="4378960"/>
          </a:xfrm>
          <a:prstGeom prst="rect">
            <a:avLst/>
          </a:prstGeom>
          <a:noFill/>
          <a:ln>
            <a:noFill/>
          </a:ln>
        </p:spPr>
        <p:txBody>
          <a:bodyPr spcFirstLastPara="1" wrap="square" lIns="0" tIns="45700" rIns="0" bIns="45700" anchor="t" anchorCtr="0">
            <a:noAutofit/>
          </a:bodyPr>
          <a:lstStyle/>
          <a:p>
            <a:pPr marL="457200" lvl="0" indent="-228600" algn="l" rtl="0">
              <a:lnSpc>
                <a:spcPct val="90000"/>
              </a:lnSpc>
              <a:spcBef>
                <a:spcPts val="1200"/>
              </a:spcBef>
              <a:spcAft>
                <a:spcPts val="0"/>
              </a:spcAft>
              <a:buSzPts val="1800"/>
              <a:buFont typeface="Calibri"/>
              <a:buNone/>
            </a:pPr>
            <a:endParaRPr>
              <a:solidFill>
                <a:srgbClr val="FF0000"/>
              </a:solidFill>
            </a:endParaRPr>
          </a:p>
          <a:p>
            <a:pPr marL="114300" lvl="0" indent="0" algn="l" rtl="0">
              <a:lnSpc>
                <a:spcPct val="90000"/>
              </a:lnSpc>
              <a:spcBef>
                <a:spcPts val="1200"/>
              </a:spcBef>
              <a:spcAft>
                <a:spcPts val="0"/>
              </a:spcAft>
              <a:buSzPts val="1800"/>
              <a:buNone/>
            </a:pPr>
            <a:endParaRPr/>
          </a:p>
        </p:txBody>
      </p:sp>
      <p:graphicFrame>
        <p:nvGraphicFramePr>
          <p:cNvPr id="345" name="Google Shape;345;p26"/>
          <p:cNvGraphicFramePr/>
          <p:nvPr/>
        </p:nvGraphicFramePr>
        <p:xfrm>
          <a:off x="2032000" y="1737360"/>
          <a:ext cx="7828692"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Other documented biases</a:t>
            </a:r>
            <a:endParaRPr/>
          </a:p>
        </p:txBody>
      </p:sp>
      <p:sp>
        <p:nvSpPr>
          <p:cNvPr id="452" name="Google Shape;452;p39"/>
          <p:cNvSpPr txBox="1">
            <a:spLocks noGrp="1"/>
          </p:cNvSpPr>
          <p:nvPr>
            <p:ph idx="1"/>
          </p:nvPr>
        </p:nvSpPr>
        <p:spPr>
          <a:xfrm>
            <a:off x="1097280" y="2530231"/>
            <a:ext cx="10058400" cy="3338863"/>
          </a:xfrm>
          <a:prstGeom prst="rect">
            <a:avLst/>
          </a:prstGeom>
          <a:noFill/>
          <a:ln>
            <a:noFill/>
          </a:ln>
        </p:spPr>
        <p:txBody>
          <a:bodyPr spcFirstLastPara="1" wrap="square" lIns="0" tIns="45700" rIns="0" bIns="45700" anchor="t" anchorCtr="0">
            <a:noAutofit/>
          </a:bodyPr>
          <a:lstStyle/>
          <a:p>
            <a:pPr marL="457200" lvl="0" indent="-342900" algn="ctr" rtl="0">
              <a:lnSpc>
                <a:spcPct val="90000"/>
              </a:lnSpc>
              <a:spcBef>
                <a:spcPts val="1200"/>
              </a:spcBef>
              <a:spcAft>
                <a:spcPts val="0"/>
              </a:spcAft>
              <a:buSzPts val="1800"/>
              <a:buChar char=" "/>
            </a:pPr>
            <a:r>
              <a:rPr lang="en-US" sz="3000" b="1"/>
              <a:t>Physical Disabilities</a:t>
            </a:r>
            <a:endParaRPr/>
          </a:p>
          <a:p>
            <a:pPr marL="457200" lvl="0" indent="-228600" algn="ctr" rtl="0">
              <a:lnSpc>
                <a:spcPct val="90000"/>
              </a:lnSpc>
              <a:spcBef>
                <a:spcPts val="1200"/>
              </a:spcBef>
              <a:spcAft>
                <a:spcPts val="0"/>
              </a:spcAft>
              <a:buSzPts val="1800"/>
              <a:buNone/>
            </a:pPr>
            <a:endParaRPr sz="3000" b="1"/>
          </a:p>
          <a:p>
            <a:pPr marL="457200" lvl="0" indent="-342900" algn="ctr" rtl="0">
              <a:lnSpc>
                <a:spcPct val="90000"/>
              </a:lnSpc>
              <a:spcBef>
                <a:spcPts val="1200"/>
              </a:spcBef>
              <a:spcAft>
                <a:spcPts val="0"/>
              </a:spcAft>
              <a:buSzPts val="1800"/>
              <a:buChar char=" "/>
            </a:pPr>
            <a:r>
              <a:rPr lang="en-US" sz="3000" b="1"/>
              <a:t>Mental Illnesses</a:t>
            </a:r>
            <a:endParaRPr/>
          </a:p>
          <a:p>
            <a:pPr marL="457200" lvl="0" indent="-228600" algn="ctr" rtl="0">
              <a:lnSpc>
                <a:spcPct val="90000"/>
              </a:lnSpc>
              <a:spcBef>
                <a:spcPts val="1200"/>
              </a:spcBef>
              <a:spcAft>
                <a:spcPts val="0"/>
              </a:spcAft>
              <a:buSzPts val="1800"/>
              <a:buNone/>
            </a:pPr>
            <a:endParaRPr sz="3000" b="1"/>
          </a:p>
          <a:p>
            <a:pPr marL="457200" lvl="0" indent="-342900" algn="ctr" rtl="0">
              <a:lnSpc>
                <a:spcPct val="90000"/>
              </a:lnSpc>
              <a:spcBef>
                <a:spcPts val="1200"/>
              </a:spcBef>
              <a:spcAft>
                <a:spcPts val="0"/>
              </a:spcAft>
              <a:buSzPts val="1800"/>
              <a:buChar char=" "/>
            </a:pPr>
            <a:r>
              <a:rPr lang="en-US" sz="3000" b="1"/>
              <a:t>LGBTQ+</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Individuals with Disabilities</a:t>
            </a:r>
            <a:endParaRPr/>
          </a:p>
        </p:txBody>
      </p:sp>
      <p:sp>
        <p:nvSpPr>
          <p:cNvPr id="459" name="Google Shape;459;p40"/>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114300" lvl="0" indent="0" algn="l" rtl="0">
              <a:lnSpc>
                <a:spcPct val="90000"/>
              </a:lnSpc>
              <a:spcBef>
                <a:spcPts val="1200"/>
              </a:spcBef>
              <a:spcAft>
                <a:spcPts val="0"/>
              </a:spcAft>
              <a:buSzPts val="1800"/>
              <a:buNone/>
            </a:pPr>
            <a:r>
              <a:rPr lang="en-US" sz="2400">
                <a:solidFill>
                  <a:schemeClr val="dk1"/>
                </a:solidFill>
              </a:rPr>
              <a:t>The ADA (Americans with Disabilities Act of 1990) prohibits employment discrimination against individuals with disabilities, yet in 2018: </a:t>
            </a:r>
            <a:endParaRPr/>
          </a:p>
          <a:p>
            <a:pPr marL="457200" lvl="0" indent="-342900" algn="l" rtl="0">
              <a:lnSpc>
                <a:spcPct val="90000"/>
              </a:lnSpc>
              <a:spcBef>
                <a:spcPts val="1200"/>
              </a:spcBef>
              <a:spcAft>
                <a:spcPts val="0"/>
              </a:spcAft>
              <a:buSzPts val="1800"/>
              <a:buFont typeface="Calibri"/>
              <a:buChar char="●"/>
            </a:pPr>
            <a:r>
              <a:rPr lang="en-US" sz="2400" b="1">
                <a:solidFill>
                  <a:srgbClr val="C00000"/>
                </a:solidFill>
              </a:rPr>
              <a:t>38%</a:t>
            </a:r>
            <a:r>
              <a:rPr lang="en-US" sz="2400">
                <a:solidFill>
                  <a:srgbClr val="C00000"/>
                </a:solidFill>
              </a:rPr>
              <a:t> </a:t>
            </a:r>
            <a:r>
              <a:rPr lang="en-US" sz="2400">
                <a:solidFill>
                  <a:schemeClr val="dk1"/>
                </a:solidFill>
              </a:rPr>
              <a:t>of individuals with disabilities were employed, compared with </a:t>
            </a:r>
            <a:r>
              <a:rPr lang="en-US" sz="2400" b="1">
                <a:solidFill>
                  <a:srgbClr val="C00000"/>
                </a:solidFill>
              </a:rPr>
              <a:t>78%</a:t>
            </a:r>
            <a:r>
              <a:rPr lang="en-US" sz="2400">
                <a:solidFill>
                  <a:schemeClr val="dk1"/>
                </a:solidFill>
              </a:rPr>
              <a:t> of counterparts without disabilities. </a:t>
            </a:r>
            <a:endParaRPr/>
          </a:p>
          <a:p>
            <a:pPr marL="457200" lvl="0" indent="-342900" algn="l" rtl="0">
              <a:lnSpc>
                <a:spcPct val="90000"/>
              </a:lnSpc>
              <a:spcBef>
                <a:spcPts val="1200"/>
              </a:spcBef>
              <a:spcAft>
                <a:spcPts val="0"/>
              </a:spcAft>
              <a:buSzPts val="1800"/>
              <a:buFont typeface="Calibri"/>
              <a:buChar char="●"/>
            </a:pPr>
            <a:r>
              <a:rPr lang="en-US" sz="2400" b="1">
                <a:solidFill>
                  <a:srgbClr val="0070C0"/>
                </a:solidFill>
              </a:rPr>
              <a:t>median earnings </a:t>
            </a:r>
            <a:r>
              <a:rPr lang="en-US" sz="2400">
                <a:solidFill>
                  <a:schemeClr val="dk1"/>
                </a:solidFill>
              </a:rPr>
              <a:t>of full time employed individuals with disabilities was </a:t>
            </a:r>
            <a:r>
              <a:rPr lang="en-US" sz="2400" b="1">
                <a:solidFill>
                  <a:srgbClr val="0070C0"/>
                </a:solidFill>
              </a:rPr>
              <a:t>$5,796 less </a:t>
            </a:r>
            <a:r>
              <a:rPr lang="en-US" sz="2400">
                <a:solidFill>
                  <a:schemeClr val="dk1"/>
                </a:solidFill>
              </a:rPr>
              <a:t>than their counterparts without disabilities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1"/>
          <p:cNvSpPr txBox="1">
            <a:spLocks noGrp="1"/>
          </p:cNvSpPr>
          <p:nvPr>
            <p:ph type="title" idx="4294967295"/>
          </p:nvPr>
        </p:nvSpPr>
        <p:spPr>
          <a:xfrm>
            <a:off x="1039813" y="198438"/>
            <a:ext cx="11152187" cy="809625"/>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SzPts val="4800"/>
              <a:buFont typeface="Calibri"/>
              <a:buNone/>
            </a:pPr>
            <a:r>
              <a:rPr lang="en-US"/>
              <a:t>Mental Illness and Engineers</a:t>
            </a:r>
            <a:endParaRPr/>
          </a:p>
        </p:txBody>
      </p:sp>
      <p:sp>
        <p:nvSpPr>
          <p:cNvPr id="466" name="Google Shape;466;p41"/>
          <p:cNvSpPr txBox="1">
            <a:spLocks noGrp="1"/>
          </p:cNvSpPr>
          <p:nvPr>
            <p:ph type="body" idx="4294967295"/>
          </p:nvPr>
        </p:nvSpPr>
        <p:spPr>
          <a:xfrm>
            <a:off x="0" y="1416050"/>
            <a:ext cx="5118100" cy="4357688"/>
          </a:xfrm>
          <a:prstGeom prst="rect">
            <a:avLst/>
          </a:prstGeom>
          <a:noFill/>
          <a:ln>
            <a:noFill/>
          </a:ln>
        </p:spPr>
        <p:txBody>
          <a:bodyPr spcFirstLastPara="1" wrap="square" lIns="0" tIns="45700" rIns="0" bIns="45700" anchor="t" anchorCtr="0">
            <a:noAutofit/>
          </a:bodyPr>
          <a:lstStyle/>
          <a:p>
            <a:pPr marL="457200" lvl="0" indent="-355600" algn="l" rtl="0">
              <a:lnSpc>
                <a:spcPct val="90000"/>
              </a:lnSpc>
              <a:spcBef>
                <a:spcPts val="1200"/>
              </a:spcBef>
              <a:spcAft>
                <a:spcPts val="0"/>
              </a:spcAft>
              <a:buSzPts val="2000"/>
              <a:buFont typeface="Calibri"/>
              <a:buChar char="●"/>
            </a:pPr>
            <a:r>
              <a:rPr lang="en-US" sz="2200">
                <a:solidFill>
                  <a:schemeClr val="dk1"/>
                </a:solidFill>
              </a:rPr>
              <a:t>25% of engineering students meet the criteria for an anxiety or depressive disorder versus 10% of the general population</a:t>
            </a:r>
            <a:endParaRPr/>
          </a:p>
          <a:p>
            <a:pPr marL="457200" lvl="0" indent="-215900" algn="l" rtl="0">
              <a:lnSpc>
                <a:spcPct val="90000"/>
              </a:lnSpc>
              <a:spcBef>
                <a:spcPts val="1200"/>
              </a:spcBef>
              <a:spcAft>
                <a:spcPts val="0"/>
              </a:spcAft>
              <a:buSzPts val="2000"/>
              <a:buFont typeface="Calibri"/>
              <a:buNone/>
            </a:pPr>
            <a:endParaRPr sz="2200">
              <a:solidFill>
                <a:schemeClr val="dk1"/>
              </a:solidFill>
            </a:endParaRPr>
          </a:p>
          <a:p>
            <a:pPr marL="457200" lvl="0" indent="-355600" algn="l" rtl="0">
              <a:lnSpc>
                <a:spcPct val="90000"/>
              </a:lnSpc>
              <a:spcBef>
                <a:spcPts val="1200"/>
              </a:spcBef>
              <a:spcAft>
                <a:spcPts val="0"/>
              </a:spcAft>
              <a:buSzPts val="2000"/>
              <a:buFont typeface="Calibri"/>
              <a:buChar char="●"/>
            </a:pPr>
            <a:r>
              <a:rPr lang="en-US" sz="2200">
                <a:solidFill>
                  <a:schemeClr val="dk1"/>
                </a:solidFill>
              </a:rPr>
              <a:t>Engineers report themselves as the second loneliest profession but only report depression at a rate of 4% a year. This is lower than the average workplace, which reports 6-7% of employees as having a depressive disorders.</a:t>
            </a:r>
            <a:endParaRPr/>
          </a:p>
          <a:p>
            <a:pPr marL="457200" marR="0" lvl="0" indent="-228600" algn="l" rtl="0">
              <a:lnSpc>
                <a:spcPct val="90000"/>
              </a:lnSpc>
              <a:spcBef>
                <a:spcPts val="1200"/>
              </a:spcBef>
              <a:spcAft>
                <a:spcPts val="0"/>
              </a:spcAft>
              <a:buClr>
                <a:schemeClr val="accent1"/>
              </a:buClr>
              <a:buSzPts val="2000"/>
              <a:buFont typeface="Calibri"/>
              <a:buNone/>
            </a:pPr>
            <a:endParaRPr sz="2200">
              <a:solidFill>
                <a:srgbClr val="000000"/>
              </a:solidFill>
            </a:endParaRPr>
          </a:p>
        </p:txBody>
      </p:sp>
      <p:sp>
        <p:nvSpPr>
          <p:cNvPr id="467" name="Google Shape;467;p41"/>
          <p:cNvSpPr txBox="1"/>
          <p:nvPr/>
        </p:nvSpPr>
        <p:spPr>
          <a:xfrm>
            <a:off x="6281615" y="1159022"/>
            <a:ext cx="5524305" cy="4866640"/>
          </a:xfrm>
          <a:prstGeom prst="rect">
            <a:avLst/>
          </a:prstGeom>
          <a:noFill/>
          <a:ln w="25400" cap="flat" cmpd="sng">
            <a:solidFill>
              <a:schemeClr val="accent1"/>
            </a:solidFill>
            <a:prstDash val="solid"/>
            <a:round/>
            <a:headEnd type="none" w="sm" len="sm"/>
            <a:tailEnd type="none" w="sm" len="sm"/>
          </a:ln>
        </p:spPr>
        <p:txBody>
          <a:bodyPr spcFirstLastPara="1" wrap="square" lIns="0" tIns="45700" rIns="0" bIns="45700" anchor="t" anchorCtr="0">
            <a:noAutofit/>
          </a:bodyPr>
          <a:lstStyle/>
          <a:p>
            <a:pPr marL="457200" marR="0" lvl="0" indent="-228600" algn="l" rtl="0">
              <a:lnSpc>
                <a:spcPct val="90000"/>
              </a:lnSpc>
              <a:spcBef>
                <a:spcPts val="1200"/>
              </a:spcBef>
              <a:spcAft>
                <a:spcPts val="0"/>
              </a:spcAft>
              <a:buClr>
                <a:schemeClr val="accent1"/>
              </a:buClr>
              <a:buSzPts val="2000"/>
              <a:buFont typeface="Calibri"/>
              <a:buNone/>
            </a:pPr>
            <a:endParaRPr sz="800" b="1" i="0" u="none" strike="noStrike" cap="none">
              <a:solidFill>
                <a:schemeClr val="dk1"/>
              </a:solidFill>
              <a:latin typeface="Calibri"/>
              <a:ea typeface="Calibri"/>
              <a:cs typeface="Calibri"/>
              <a:sym typeface="Calibri"/>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1" i="0" u="none" strike="noStrike" cap="none">
                <a:solidFill>
                  <a:schemeClr val="dk1"/>
                </a:solidFill>
                <a:latin typeface="Calibri"/>
                <a:ea typeface="Calibri"/>
                <a:cs typeface="Calibri"/>
                <a:sym typeface="Calibri"/>
              </a:rPr>
              <a:t>How Depression Looks to Co-Workers:</a:t>
            </a:r>
            <a:endParaRPr sz="1800" b="0" i="0" u="none" strike="noStrike" cap="none">
              <a:solidFill>
                <a:schemeClr val="dk1"/>
              </a:solidFill>
              <a:latin typeface="Calibri"/>
              <a:ea typeface="Calibri"/>
              <a:cs typeface="Calibri"/>
              <a:sym typeface="Calibri"/>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Withdrawal from team, isolates oneself</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Indifference</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Putting things off, missed deadlines, accidents</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Seems “scattered” or absentminded</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Procrastination, indecisiveness, slowed productivity</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Late to work, afternoon fatigue, accidents</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Unsure of abilities, lack of confidence</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Low motivation, detached</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Inappropriate reactions, strained relationships</a:t>
            </a:r>
            <a:endParaRPr/>
          </a:p>
          <a:p>
            <a:pPr marL="457200" marR="0" lvl="0" indent="-355600" algn="l" rtl="0">
              <a:lnSpc>
                <a:spcPct val="90000"/>
              </a:lnSpc>
              <a:spcBef>
                <a:spcPts val="1200"/>
              </a:spcBef>
              <a:spcAft>
                <a:spcPts val="0"/>
              </a:spcAft>
              <a:buClr>
                <a:schemeClr val="accent1"/>
              </a:buClr>
              <a:buSzPts val="2000"/>
              <a:buFont typeface="Calibri"/>
              <a:buChar char=" "/>
            </a:pPr>
            <a:r>
              <a:rPr lang="en-US" sz="1800" b="0" i="0" u="none" strike="noStrike" cap="none">
                <a:solidFill>
                  <a:schemeClr val="dk1"/>
                </a:solidFill>
                <a:latin typeface="Calibri"/>
                <a:ea typeface="Calibri"/>
                <a:cs typeface="Calibri"/>
                <a:sym typeface="Calibri"/>
              </a:rPr>
              <a:t>Change in appearance</a:t>
            </a:r>
            <a:endParaRPr/>
          </a:p>
          <a:p>
            <a:pPr marL="457200" marR="0" lvl="0" indent="-228600" algn="l" rtl="0">
              <a:lnSpc>
                <a:spcPct val="90000"/>
              </a:lnSpc>
              <a:spcBef>
                <a:spcPts val="1200"/>
              </a:spcBef>
              <a:spcAft>
                <a:spcPts val="0"/>
              </a:spcAft>
              <a:buClr>
                <a:schemeClr val="accent1"/>
              </a:buClr>
              <a:buSzPts val="2000"/>
              <a:buFont typeface="Calibri"/>
              <a:buNone/>
            </a:pPr>
            <a:endParaRPr sz="2000" b="0" i="0" u="none" strike="noStrike" cap="none">
              <a:solidFill>
                <a:srgbClr val="FF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a:t>The LGBTQ+ Community</a:t>
            </a:r>
            <a:endParaRPr/>
          </a:p>
        </p:txBody>
      </p:sp>
      <p:sp>
        <p:nvSpPr>
          <p:cNvPr id="474" name="Google Shape;474;p42"/>
          <p:cNvSpPr txBox="1">
            <a:spLocks noGrp="1"/>
          </p:cNvSpPr>
          <p:nvPr>
            <p:ph idx="1"/>
          </p:nvPr>
        </p:nvSpPr>
        <p:spPr>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1200"/>
              </a:spcBef>
              <a:spcAft>
                <a:spcPts val="0"/>
              </a:spcAft>
              <a:buSzPts val="1800"/>
              <a:buChar char=" "/>
            </a:pPr>
            <a:r>
              <a:rPr lang="en-US" b="1">
                <a:solidFill>
                  <a:schemeClr val="dk1"/>
                </a:solidFill>
                <a:latin typeface="Calibri"/>
                <a:ea typeface="Calibri"/>
                <a:cs typeface="Calibri"/>
                <a:sym typeface="Calibri"/>
              </a:rPr>
              <a:t>LGBTQ: </a:t>
            </a:r>
            <a:r>
              <a:rPr lang="en-US">
                <a:solidFill>
                  <a:schemeClr val="dk1"/>
                </a:solidFill>
                <a:latin typeface="Calibri"/>
                <a:ea typeface="Calibri"/>
                <a:cs typeface="Calibri"/>
                <a:sym typeface="Calibri"/>
              </a:rPr>
              <a:t>Abbreviation that stands for Lesbian, Gay, Bisexual, Transgender, and Queer. An umbrella term used to refer to the community as a whole.</a:t>
            </a:r>
            <a:endParaRPr>
              <a:solidFill>
                <a:schemeClr val="dk1"/>
              </a:solidFill>
            </a:endParaRPr>
          </a:p>
          <a:p>
            <a:pPr marL="457200" lvl="0" indent="-342900" algn="l" rtl="0">
              <a:lnSpc>
                <a:spcPct val="90000"/>
              </a:lnSpc>
              <a:spcBef>
                <a:spcPts val="1200"/>
              </a:spcBef>
              <a:spcAft>
                <a:spcPts val="0"/>
              </a:spcAft>
              <a:buSzPts val="1800"/>
              <a:buChar char=" "/>
            </a:pPr>
            <a:r>
              <a:rPr lang="en-US">
                <a:solidFill>
                  <a:schemeClr val="dk1"/>
                </a:solidFill>
                <a:latin typeface="Calibri"/>
                <a:ea typeface="Calibri"/>
                <a:cs typeface="Calibri"/>
                <a:sym typeface="Calibri"/>
              </a:rPr>
              <a:t>According to Gallup, “a</a:t>
            </a:r>
            <a:r>
              <a:rPr lang="en-US">
                <a:solidFill>
                  <a:schemeClr val="dk1"/>
                </a:solidFill>
              </a:rPr>
              <a:t>bout 10 million people, or 4.1% of the U.S. adult population, identified as LGBT in 2016” (Brown, 2017).</a:t>
            </a:r>
            <a:endParaRPr>
              <a:solidFill>
                <a:schemeClr val="dk1"/>
              </a:solidFill>
              <a:latin typeface="Calibri"/>
              <a:ea typeface="Calibri"/>
              <a:cs typeface="Calibri"/>
              <a:sym typeface="Calibri"/>
            </a:endParaRPr>
          </a:p>
          <a:p>
            <a:pPr marL="457200" lvl="0" indent="-228600" algn="l" rtl="0">
              <a:lnSpc>
                <a:spcPct val="90000"/>
              </a:lnSpc>
              <a:spcBef>
                <a:spcPts val="1200"/>
              </a:spcBef>
              <a:spcAft>
                <a:spcPts val="0"/>
              </a:spcAft>
              <a:buSzPts val="1800"/>
              <a:buNone/>
            </a:pPr>
            <a:endParaRPr/>
          </a:p>
          <a:p>
            <a:pPr marL="457200" lvl="0" indent="-228600" algn="l" rtl="0">
              <a:lnSpc>
                <a:spcPct val="90000"/>
              </a:lnSpc>
              <a:spcBef>
                <a:spcPts val="1200"/>
              </a:spcBef>
              <a:spcAft>
                <a:spcPts val="0"/>
              </a:spcAft>
              <a:buSzPts val="1800"/>
              <a:buNone/>
            </a:pPr>
            <a:endParaRPr/>
          </a:p>
        </p:txBody>
      </p:sp>
      <p:pic>
        <p:nvPicPr>
          <p:cNvPr id="475" name="Google Shape;475;p42"/>
          <p:cNvPicPr preferRelativeResize="0"/>
          <p:nvPr/>
        </p:nvPicPr>
        <p:blipFill rotWithShape="1">
          <a:blip r:embed="rId3">
            <a:alphaModFix/>
          </a:blip>
          <a:srcRect/>
          <a:stretch/>
        </p:blipFill>
        <p:spPr>
          <a:xfrm>
            <a:off x="4561999" y="3857414"/>
            <a:ext cx="3128962" cy="20871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48148"/>
              <a:buFont typeface="Calibri"/>
              <a:buNone/>
            </a:pPr>
            <a:br>
              <a:rPr lang="en-US" sz="3600"/>
            </a:br>
            <a:r>
              <a:rPr lang="en-US" sz="4900"/>
              <a:t>The Importance of Diversity </a:t>
            </a:r>
            <a:br>
              <a:rPr lang="en-US" sz="2400" b="1"/>
            </a:br>
            <a:r>
              <a:rPr lang="en-US" sz="2400"/>
              <a:t>according to William A Wulf, National Academy of Engineering President, 1996–2007</a:t>
            </a:r>
            <a:endParaRPr sz="2200"/>
          </a:p>
        </p:txBody>
      </p:sp>
      <p:sp>
        <p:nvSpPr>
          <p:cNvPr id="135" name="Google Shape;135;p5"/>
          <p:cNvSpPr txBox="1">
            <a:spLocks noGrp="1"/>
          </p:cNvSpPr>
          <p:nvPr>
            <p:ph idx="1"/>
          </p:nvPr>
        </p:nvSpPr>
        <p:spPr>
          <a:xfrm>
            <a:off x="502641" y="1955071"/>
            <a:ext cx="10515600" cy="4351338"/>
          </a:xfrm>
          <a:prstGeom prst="rect">
            <a:avLst/>
          </a:prstGeom>
          <a:noFill/>
          <a:ln>
            <a:noFill/>
          </a:ln>
        </p:spPr>
        <p:txBody>
          <a:bodyPr spcFirstLastPara="1" wrap="square" lIns="0" tIns="45700" rIns="0" bIns="45700" anchor="t" anchorCtr="0">
            <a:normAutofit lnSpcReduction="10000"/>
          </a:bodyPr>
          <a:lstStyle/>
          <a:p>
            <a:pPr marL="514350" lvl="0" indent="-514350" algn="l" rtl="0">
              <a:lnSpc>
                <a:spcPct val="90000"/>
              </a:lnSpc>
              <a:spcBef>
                <a:spcPts val="1200"/>
              </a:spcBef>
              <a:spcAft>
                <a:spcPts val="0"/>
              </a:spcAft>
              <a:buSzPts val="1800"/>
              <a:buAutoNum type="arabicPeriod"/>
            </a:pPr>
            <a:r>
              <a:rPr lang="en-US" sz="2800"/>
              <a:t>“Many people talk about the need for diversity as an issue of equity, in terms of </a:t>
            </a:r>
            <a:r>
              <a:rPr lang="en-US" sz="2800">
                <a:solidFill>
                  <a:srgbClr val="0070C0"/>
                </a:solidFill>
              </a:rPr>
              <a:t>fairness</a:t>
            </a:r>
            <a:r>
              <a:rPr lang="en-US" sz="2800"/>
              <a:t>, and that is a potent argument”</a:t>
            </a:r>
            <a:endParaRPr/>
          </a:p>
          <a:p>
            <a:pPr marL="514350" lvl="0" indent="-514350" algn="l" rtl="0">
              <a:lnSpc>
                <a:spcPct val="90000"/>
              </a:lnSpc>
              <a:spcBef>
                <a:spcPts val="1200"/>
              </a:spcBef>
              <a:spcAft>
                <a:spcPts val="0"/>
              </a:spcAft>
              <a:buSzPts val="1800"/>
              <a:buAutoNum type="arabicPeriod"/>
            </a:pPr>
            <a:r>
              <a:rPr lang="en-US" sz="2800"/>
              <a:t>“A second argument for diversity has to do with </a:t>
            </a:r>
            <a:r>
              <a:rPr lang="en-US" sz="2800">
                <a:solidFill>
                  <a:srgbClr val="FF0000"/>
                </a:solidFill>
              </a:rPr>
              <a:t>numbers</a:t>
            </a:r>
            <a:r>
              <a:rPr lang="en-US" sz="2800"/>
              <a:t> … unless we include more women and underrepresented minorities in the engineering workforce, we are simply not going to have enough engineers”</a:t>
            </a:r>
            <a:endParaRPr/>
          </a:p>
          <a:p>
            <a:pPr marL="514350" lvl="0" indent="-514350" algn="l" rtl="0">
              <a:lnSpc>
                <a:spcPct val="90000"/>
              </a:lnSpc>
              <a:spcBef>
                <a:spcPts val="1200"/>
              </a:spcBef>
              <a:spcAft>
                <a:spcPts val="0"/>
              </a:spcAft>
              <a:buSzPts val="1800"/>
              <a:buAutoNum type="arabicPeriod"/>
            </a:pPr>
            <a:r>
              <a:rPr lang="en-US" sz="2800"/>
              <a:t>“My argument is essentially that the </a:t>
            </a:r>
            <a:r>
              <a:rPr lang="en-US" sz="2800" i="1">
                <a:solidFill>
                  <a:srgbClr val="00B050"/>
                </a:solidFill>
              </a:rPr>
              <a:t>quality</a:t>
            </a:r>
            <a:r>
              <a:rPr lang="en-US" sz="2800">
                <a:solidFill>
                  <a:srgbClr val="00B050"/>
                </a:solidFill>
              </a:rPr>
              <a:t> of engineering </a:t>
            </a:r>
            <a:r>
              <a:rPr lang="en-US" sz="2800"/>
              <a:t>is affected by diversity (or the lack of it). …The argument in a nutshell hinges on the notion that engineering is a profoundly creative profession”</a:t>
            </a:r>
            <a:endParaRPr/>
          </a:p>
          <a:p>
            <a:pPr marL="457200" lvl="0" indent="-228600" algn="l" rtl="0">
              <a:lnSpc>
                <a:spcPct val="90000"/>
              </a:lnSpc>
              <a:spcBef>
                <a:spcPts val="1200"/>
              </a:spcBef>
              <a:spcAft>
                <a:spcPts val="0"/>
              </a:spcAft>
              <a:buSzPts val="1800"/>
              <a:buNone/>
            </a:pPr>
            <a:endParaRPr/>
          </a:p>
        </p:txBody>
      </p:sp>
      <p:pic>
        <p:nvPicPr>
          <p:cNvPr id="136" name="Google Shape;136;p5"/>
          <p:cNvPicPr preferRelativeResize="0"/>
          <p:nvPr/>
        </p:nvPicPr>
        <p:blipFill rotWithShape="1">
          <a:blip r:embed="rId3">
            <a:alphaModFix/>
          </a:blip>
          <a:srcRect/>
          <a:stretch/>
        </p:blipFill>
        <p:spPr>
          <a:xfrm>
            <a:off x="10870365" y="120595"/>
            <a:ext cx="1143000" cy="1524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1800"/>
              <a:buNone/>
            </a:pPr>
            <a:r>
              <a:rPr lang="en-US"/>
              <a:t>LGBTQ Student Retention In STEM</a:t>
            </a:r>
            <a:endParaRPr/>
          </a:p>
        </p:txBody>
      </p:sp>
      <p:sp>
        <p:nvSpPr>
          <p:cNvPr id="489" name="Google Shape;489;p44"/>
          <p:cNvSpPr txBox="1">
            <a:spLocks noGrp="1"/>
          </p:cNvSpPr>
          <p:nvPr>
            <p:ph type="body" idx="1"/>
          </p:nvPr>
        </p:nvSpPr>
        <p:spPr>
          <a:xfrm>
            <a:off x="312615" y="1836615"/>
            <a:ext cx="5832231" cy="4431077"/>
          </a:xfrm>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1200"/>
              </a:spcBef>
              <a:spcAft>
                <a:spcPts val="0"/>
              </a:spcAft>
              <a:buSzPts val="1800"/>
              <a:buChar char=" "/>
            </a:pPr>
            <a:r>
              <a:rPr lang="en-US">
                <a:solidFill>
                  <a:schemeClr val="dk1"/>
                </a:solidFill>
              </a:rPr>
              <a:t>More LGBTQ STEM students participate in undergraduate research—a </a:t>
            </a:r>
            <a:r>
              <a:rPr lang="en-US" b="1">
                <a:solidFill>
                  <a:schemeClr val="dk1"/>
                </a:solidFill>
              </a:rPr>
              <a:t>significant</a:t>
            </a:r>
            <a:r>
              <a:rPr lang="en-US">
                <a:solidFill>
                  <a:schemeClr val="dk1"/>
                </a:solidFill>
              </a:rPr>
              <a:t> contributor to STEM retention—than their heterosexual counterparts (Hughes, 2018).</a:t>
            </a:r>
            <a:endParaRPr/>
          </a:p>
          <a:p>
            <a:pPr marL="457200" lvl="0" indent="-228600" algn="l" rtl="0">
              <a:lnSpc>
                <a:spcPct val="90000"/>
              </a:lnSpc>
              <a:spcBef>
                <a:spcPts val="1200"/>
              </a:spcBef>
              <a:spcAft>
                <a:spcPts val="0"/>
              </a:spcAft>
              <a:buSzPts val="1800"/>
              <a:buNone/>
            </a:pPr>
            <a:endParaRPr>
              <a:solidFill>
                <a:srgbClr val="FF0000"/>
              </a:solidFill>
            </a:endParaRPr>
          </a:p>
          <a:p>
            <a:pPr marL="457200" lvl="0" indent="-228600" algn="l" rtl="0">
              <a:lnSpc>
                <a:spcPct val="90000"/>
              </a:lnSpc>
              <a:spcBef>
                <a:spcPts val="1200"/>
              </a:spcBef>
              <a:spcAft>
                <a:spcPts val="0"/>
              </a:spcAft>
              <a:buSzPts val="1800"/>
              <a:buNone/>
            </a:pPr>
            <a:endParaRPr/>
          </a:p>
        </p:txBody>
      </p:sp>
      <p:sp>
        <p:nvSpPr>
          <p:cNvPr id="490" name="Google Shape;490;p44"/>
          <p:cNvSpPr txBox="1">
            <a:spLocks noGrp="1"/>
          </p:cNvSpPr>
          <p:nvPr>
            <p:ph type="body" idx="2"/>
          </p:nvPr>
        </p:nvSpPr>
        <p:spPr>
          <a:xfrm>
            <a:off x="6086231" y="1856154"/>
            <a:ext cx="5617307" cy="4411538"/>
          </a:xfrm>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1200"/>
              </a:spcBef>
              <a:spcAft>
                <a:spcPts val="0"/>
              </a:spcAft>
              <a:buSzPts val="1800"/>
              <a:buChar char=" "/>
            </a:pPr>
            <a:r>
              <a:rPr lang="en-US">
                <a:solidFill>
                  <a:schemeClr val="dk1"/>
                </a:solidFill>
              </a:rPr>
              <a:t>However, they are “</a:t>
            </a:r>
            <a:r>
              <a:rPr lang="en-US" b="1">
                <a:solidFill>
                  <a:schemeClr val="dk1"/>
                </a:solidFill>
              </a:rPr>
              <a:t>7%</a:t>
            </a:r>
            <a:r>
              <a:rPr lang="en-US">
                <a:solidFill>
                  <a:schemeClr val="dk1"/>
                </a:solidFill>
              </a:rPr>
              <a:t> less likely than heterosexuals to persist in STEM after 4 years versus switching to a non-STEM field” (Hughes, 2018).</a:t>
            </a:r>
            <a:endParaRPr/>
          </a:p>
        </p:txBody>
      </p:sp>
      <p:graphicFrame>
        <p:nvGraphicFramePr>
          <p:cNvPr id="491" name="Google Shape;491;p44"/>
          <p:cNvGraphicFramePr/>
          <p:nvPr/>
        </p:nvGraphicFramePr>
        <p:xfrm>
          <a:off x="497449" y="3427881"/>
          <a:ext cx="5791200" cy="2609504"/>
        </p:xfrm>
        <a:graphic>
          <a:graphicData uri="http://schemas.openxmlformats.org/drawingml/2006/chart">
            <c:chart xmlns:c="http://schemas.openxmlformats.org/drawingml/2006/chart" xmlns:r="http://schemas.openxmlformats.org/officeDocument/2006/relationships" r:id="rId3"/>
          </a:graphicData>
        </a:graphic>
      </p:graphicFrame>
      <p:pic>
        <p:nvPicPr>
          <p:cNvPr id="492" name="Google Shape;492;p44" descr="Four-Year STEM retention by sexual minority status"/>
          <p:cNvPicPr preferRelativeResize="0"/>
          <p:nvPr/>
        </p:nvPicPr>
        <p:blipFill rotWithShape="1">
          <a:blip r:embed="rId4">
            <a:alphaModFix/>
          </a:blip>
          <a:srcRect/>
          <a:stretch/>
        </p:blipFill>
        <p:spPr>
          <a:xfrm>
            <a:off x="6756400" y="3458308"/>
            <a:ext cx="4955978" cy="259150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a:spLocks noGrp="1"/>
          </p:cNvSpPr>
          <p:nvPr>
            <p:ph type="title" idx="4294967295"/>
          </p:nvPr>
        </p:nvSpPr>
        <p:spPr>
          <a:xfrm>
            <a:off x="0" y="2411413"/>
            <a:ext cx="121920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t>4. Practical Steps toward Inclusion</a:t>
            </a:r>
            <a:endParaRPr sz="6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4800"/>
              <a:buNone/>
            </a:pPr>
            <a:r>
              <a:rPr lang="en-US"/>
              <a:t>Inclusion and Organizations</a:t>
            </a:r>
            <a:endParaRPr/>
          </a:p>
        </p:txBody>
      </p:sp>
      <p:sp>
        <p:nvSpPr>
          <p:cNvPr id="504" name="Google Shape;504;p46"/>
          <p:cNvSpPr txBox="1">
            <a:spLocks noGrp="1"/>
          </p:cNvSpPr>
          <p:nvPr>
            <p:ph idx="1"/>
          </p:nvPr>
        </p:nvSpPr>
        <p:spPr>
          <a:xfrm>
            <a:off x="1097280" y="1845734"/>
            <a:ext cx="6692482" cy="4381446"/>
          </a:xfrm>
          <a:prstGeom prst="rect">
            <a:avLst/>
          </a:prstGeom>
          <a:noFill/>
          <a:ln>
            <a:noFill/>
          </a:ln>
        </p:spPr>
        <p:txBody>
          <a:bodyPr spcFirstLastPara="1" wrap="square" lIns="0" tIns="45700" rIns="0" bIns="45700" anchor="t" anchorCtr="0">
            <a:noAutofit/>
          </a:bodyPr>
          <a:lstStyle/>
          <a:p>
            <a:pPr marL="114300" lvl="0" indent="0" algn="l" rtl="0">
              <a:lnSpc>
                <a:spcPct val="90000"/>
              </a:lnSpc>
              <a:spcBef>
                <a:spcPts val="1200"/>
              </a:spcBef>
              <a:spcAft>
                <a:spcPts val="0"/>
              </a:spcAft>
              <a:buSzPts val="1800"/>
              <a:buNone/>
            </a:pPr>
            <a:r>
              <a:rPr lang="en-US" sz="2400"/>
              <a:t>Inclusion means developing a culture and processes that encourage </a:t>
            </a:r>
            <a:r>
              <a:rPr lang="en-US" sz="2400" b="1">
                <a:solidFill>
                  <a:srgbClr val="0070C0"/>
                </a:solidFill>
              </a:rPr>
              <a:t>belongingness</a:t>
            </a:r>
            <a:r>
              <a:rPr lang="en-US" sz="2400"/>
              <a:t>  + </a:t>
            </a:r>
            <a:r>
              <a:rPr lang="en-US" sz="2400" b="1">
                <a:solidFill>
                  <a:srgbClr val="FF0000"/>
                </a:solidFill>
              </a:rPr>
              <a:t>uniqueness</a:t>
            </a:r>
            <a:r>
              <a:rPr lang="en-US" sz="2400"/>
              <a:t>.</a:t>
            </a:r>
            <a:endParaRPr/>
          </a:p>
          <a:p>
            <a:pPr marL="114300" lvl="0" indent="0" algn="l" rtl="0">
              <a:lnSpc>
                <a:spcPct val="90000"/>
              </a:lnSpc>
              <a:spcBef>
                <a:spcPts val="1200"/>
              </a:spcBef>
              <a:spcAft>
                <a:spcPts val="0"/>
              </a:spcAft>
              <a:buSzPts val="1800"/>
              <a:buNone/>
            </a:pPr>
            <a:r>
              <a:rPr lang="en-US" sz="2400"/>
              <a:t>[</a:t>
            </a:r>
            <a:r>
              <a:rPr lang="en-US" sz="2400" b="1">
                <a:solidFill>
                  <a:srgbClr val="0070C0"/>
                </a:solidFill>
              </a:rPr>
              <a:t>belongingness</a:t>
            </a:r>
            <a:r>
              <a:rPr lang="en-US" sz="2400"/>
              <a:t>]</a:t>
            </a:r>
            <a:endParaRPr/>
          </a:p>
          <a:p>
            <a:pPr marL="914400" lvl="1" indent="-342900" algn="l" rtl="0">
              <a:lnSpc>
                <a:spcPct val="90000"/>
              </a:lnSpc>
              <a:spcBef>
                <a:spcPts val="200"/>
              </a:spcBef>
              <a:spcAft>
                <a:spcPts val="0"/>
              </a:spcAft>
              <a:buSzPts val="1800"/>
              <a:buChar char="◦"/>
            </a:pPr>
            <a:r>
              <a:rPr lang="en-US" sz="2400"/>
              <a:t>involvement in </a:t>
            </a:r>
            <a:r>
              <a:rPr lang="en-US" sz="2400">
                <a:solidFill>
                  <a:srgbClr val="0070C0"/>
                </a:solidFill>
              </a:rPr>
              <a:t>formal processes </a:t>
            </a:r>
            <a:r>
              <a:rPr lang="en-US" sz="2400"/>
              <a:t>(meetings, emails, zooms, slack, etc.)</a:t>
            </a:r>
            <a:endParaRPr/>
          </a:p>
          <a:p>
            <a:pPr marL="914400" lvl="1" indent="-342900" algn="l" rtl="0">
              <a:lnSpc>
                <a:spcPct val="90000"/>
              </a:lnSpc>
              <a:spcBef>
                <a:spcPts val="200"/>
              </a:spcBef>
              <a:spcAft>
                <a:spcPts val="0"/>
              </a:spcAft>
              <a:buSzPts val="1800"/>
              <a:buChar char="◦"/>
            </a:pPr>
            <a:r>
              <a:rPr lang="en-US" sz="2400"/>
              <a:t>and </a:t>
            </a:r>
            <a:r>
              <a:rPr lang="en-US" sz="2400">
                <a:solidFill>
                  <a:srgbClr val="002060"/>
                </a:solidFill>
              </a:rPr>
              <a:t>informal processes </a:t>
            </a:r>
            <a:r>
              <a:rPr lang="en-US" sz="2400"/>
              <a:t>(“water cooler talk”)</a:t>
            </a:r>
            <a:endParaRPr/>
          </a:p>
          <a:p>
            <a:pPr marL="114300" lvl="0" indent="0" algn="l" rtl="0">
              <a:lnSpc>
                <a:spcPct val="90000"/>
              </a:lnSpc>
              <a:spcBef>
                <a:spcPts val="1200"/>
              </a:spcBef>
              <a:spcAft>
                <a:spcPts val="0"/>
              </a:spcAft>
              <a:buSzPts val="1800"/>
              <a:buNone/>
            </a:pPr>
            <a:r>
              <a:rPr lang="en-US" sz="2400"/>
              <a:t>especially for processes that affect these individuals!</a:t>
            </a:r>
            <a:endParaRPr/>
          </a:p>
          <a:p>
            <a:pPr marL="114300" lvl="0" indent="0" algn="l" rtl="0">
              <a:lnSpc>
                <a:spcPct val="90000"/>
              </a:lnSpc>
              <a:spcBef>
                <a:spcPts val="1200"/>
              </a:spcBef>
              <a:spcAft>
                <a:spcPts val="0"/>
              </a:spcAft>
              <a:buSzPts val="1800"/>
              <a:buNone/>
            </a:pPr>
            <a:r>
              <a:rPr lang="en-US" sz="2400"/>
              <a:t>[</a:t>
            </a:r>
            <a:r>
              <a:rPr lang="en-US" sz="2400" b="1">
                <a:solidFill>
                  <a:srgbClr val="FF0000"/>
                </a:solidFill>
              </a:rPr>
              <a:t>uniqueness</a:t>
            </a:r>
            <a:r>
              <a:rPr lang="en-US" sz="2400"/>
              <a:t>]</a:t>
            </a:r>
            <a:endParaRPr/>
          </a:p>
          <a:p>
            <a:pPr marL="571500" lvl="1" indent="0" algn="l" rtl="0">
              <a:lnSpc>
                <a:spcPct val="90000"/>
              </a:lnSpc>
              <a:spcBef>
                <a:spcPts val="200"/>
              </a:spcBef>
              <a:spcAft>
                <a:spcPts val="0"/>
              </a:spcAft>
              <a:buSzPts val="1800"/>
              <a:buNone/>
            </a:pPr>
            <a:r>
              <a:rPr lang="en-US" sz="2400"/>
              <a:t>but without forgoing one’s characteristics that vary from the dominant culture!</a:t>
            </a:r>
            <a:endParaRPr/>
          </a:p>
          <a:p>
            <a:pPr marL="4579938" lvl="1" indent="0" algn="l" rtl="0">
              <a:lnSpc>
                <a:spcPct val="90000"/>
              </a:lnSpc>
              <a:spcBef>
                <a:spcPts val="200"/>
              </a:spcBef>
              <a:spcAft>
                <a:spcPts val="0"/>
              </a:spcAft>
              <a:buSzPts val="1800"/>
              <a:buNone/>
            </a:pPr>
            <a:r>
              <a:rPr lang="en-US" sz="2400"/>
              <a:t>(Bor Marak, 85)</a:t>
            </a:r>
            <a:endParaRPr/>
          </a:p>
          <a:p>
            <a:pPr marL="914400" lvl="1" indent="-228600" algn="l" rtl="0">
              <a:lnSpc>
                <a:spcPct val="90000"/>
              </a:lnSpc>
              <a:spcBef>
                <a:spcPts val="200"/>
              </a:spcBef>
              <a:spcAft>
                <a:spcPts val="0"/>
              </a:spcAft>
              <a:buSzPts val="1800"/>
              <a:buNone/>
            </a:pPr>
            <a:endParaRPr/>
          </a:p>
        </p:txBody>
      </p:sp>
      <p:pic>
        <p:nvPicPr>
          <p:cNvPr id="505" name="Google Shape;505;p46"/>
          <p:cNvPicPr preferRelativeResize="0"/>
          <p:nvPr/>
        </p:nvPicPr>
        <p:blipFill rotWithShape="1">
          <a:blip r:embed="rId3">
            <a:alphaModFix/>
          </a:blip>
          <a:srcRect/>
          <a:stretch/>
        </p:blipFill>
        <p:spPr>
          <a:xfrm>
            <a:off x="7921987" y="2144451"/>
            <a:ext cx="4114139" cy="27400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7"/>
          <p:cNvSpPr txBox="1">
            <a:spLocks noGrp="1"/>
          </p:cNvSpPr>
          <p:nvPr>
            <p:ph type="title"/>
          </p:nvPr>
        </p:nvSpPr>
        <p:spPr>
          <a:xfrm>
            <a:off x="1213544" y="0"/>
            <a:ext cx="10058400" cy="1450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320"/>
              <a:buFont typeface="Calibri"/>
              <a:buNone/>
            </a:pPr>
            <a:r>
              <a:rPr lang="en-US" sz="4320"/>
              <a:t>How Can I Be More Inclusive?</a:t>
            </a:r>
            <a:endParaRPr sz="4320"/>
          </a:p>
        </p:txBody>
      </p:sp>
      <p:sp>
        <p:nvSpPr>
          <p:cNvPr id="512" name="Google Shape;512;p47"/>
          <p:cNvSpPr txBox="1">
            <a:spLocks noGrp="1"/>
          </p:cNvSpPr>
          <p:nvPr>
            <p:ph idx="1"/>
          </p:nvPr>
        </p:nvSpPr>
        <p:spPr>
          <a:xfrm>
            <a:off x="1767603" y="2247557"/>
            <a:ext cx="8513700" cy="4063200"/>
          </a:xfrm>
          <a:prstGeom prst="rect">
            <a:avLst/>
          </a:prstGeom>
          <a:noFill/>
          <a:ln>
            <a:noFill/>
          </a:ln>
        </p:spPr>
        <p:txBody>
          <a:bodyPr spcFirstLastPara="1" wrap="square" lIns="0" tIns="45700" rIns="0" bIns="45700" anchor="t" anchorCtr="0">
            <a:noAutofit/>
          </a:bodyPr>
          <a:lstStyle/>
          <a:p>
            <a:pPr marL="457200" lvl="0" indent="-342900" algn="l" rtl="0">
              <a:lnSpc>
                <a:spcPct val="90000"/>
              </a:lnSpc>
              <a:spcBef>
                <a:spcPts val="1800"/>
              </a:spcBef>
              <a:spcAft>
                <a:spcPts val="0"/>
              </a:spcAft>
              <a:buSzPts val="1800"/>
              <a:buChar char="●"/>
            </a:pPr>
            <a:r>
              <a:rPr lang="en-US" sz="2600"/>
              <a:t>Be aware of your outgroup</a:t>
            </a:r>
            <a:endParaRPr/>
          </a:p>
          <a:p>
            <a:pPr marL="457200" lvl="0" indent="-342900" algn="l" rtl="0">
              <a:lnSpc>
                <a:spcPct val="90000"/>
              </a:lnSpc>
              <a:spcBef>
                <a:spcPts val="1800"/>
              </a:spcBef>
              <a:spcAft>
                <a:spcPts val="0"/>
              </a:spcAft>
              <a:buSzPts val="1800"/>
              <a:buChar char="●"/>
            </a:pPr>
            <a:r>
              <a:rPr lang="en-US" sz="2600"/>
              <a:t>Actively seek out counterexamples to your prejudices</a:t>
            </a:r>
            <a:endParaRPr/>
          </a:p>
          <a:p>
            <a:pPr marL="457200" lvl="0" indent="-342900" algn="l" rtl="0">
              <a:lnSpc>
                <a:spcPct val="90000"/>
              </a:lnSpc>
              <a:spcBef>
                <a:spcPts val="1800"/>
              </a:spcBef>
              <a:spcAft>
                <a:spcPts val="0"/>
              </a:spcAft>
              <a:buSzPts val="1800"/>
              <a:buChar char="●"/>
            </a:pPr>
            <a:r>
              <a:rPr lang="en-US" sz="2600">
                <a:solidFill>
                  <a:srgbClr val="3F3F3F"/>
                </a:solidFill>
              </a:rPr>
              <a:t>Imagine the perspectives of others</a:t>
            </a:r>
            <a:endParaRPr sz="2600"/>
          </a:p>
          <a:p>
            <a:pPr marL="457200" lvl="0" indent="-342900" algn="l" rtl="0">
              <a:lnSpc>
                <a:spcPct val="90000"/>
              </a:lnSpc>
              <a:spcBef>
                <a:spcPts val="1800"/>
              </a:spcBef>
              <a:spcAft>
                <a:spcPts val="0"/>
              </a:spcAft>
              <a:buSzPts val="1800"/>
              <a:buChar char="●"/>
            </a:pPr>
            <a:r>
              <a:rPr lang="en-US" sz="2600"/>
              <a:t>Individuation: how well do I know the people around me?</a:t>
            </a:r>
            <a:endParaRPr/>
          </a:p>
          <a:p>
            <a:pPr marL="114300" lvl="0" indent="0" algn="ctr" rtl="0">
              <a:lnSpc>
                <a:spcPct val="90000"/>
              </a:lnSpc>
              <a:spcBef>
                <a:spcPts val="1800"/>
              </a:spcBef>
              <a:spcAft>
                <a:spcPts val="0"/>
              </a:spcAft>
              <a:buSzPts val="1800"/>
              <a:buNone/>
            </a:pPr>
            <a:endParaRPr sz="2400" i="1">
              <a:solidFill>
                <a:schemeClr val="dk1"/>
              </a:solidFill>
              <a:latin typeface="Arial"/>
              <a:ea typeface="Arial"/>
              <a:cs typeface="Arial"/>
              <a:sym typeface="Arial"/>
            </a:endParaRPr>
          </a:p>
          <a:p>
            <a:pPr marL="114300" lvl="0" indent="0" algn="ctr" rtl="0">
              <a:lnSpc>
                <a:spcPct val="90000"/>
              </a:lnSpc>
              <a:spcBef>
                <a:spcPts val="1800"/>
              </a:spcBef>
              <a:spcAft>
                <a:spcPts val="0"/>
              </a:spcAft>
              <a:buSzPts val="1800"/>
              <a:buNone/>
            </a:pPr>
            <a:r>
              <a:rPr lang="en-US" sz="2400" i="1">
                <a:solidFill>
                  <a:schemeClr val="dk1"/>
                </a:solidFill>
                <a:latin typeface="Arial"/>
                <a:ea typeface="Arial"/>
                <a:cs typeface="Arial"/>
                <a:sym typeface="Arial"/>
              </a:rPr>
              <a:t>“The unexamined life is not worth living for a human being.”</a:t>
            </a:r>
            <a:endParaRPr/>
          </a:p>
          <a:p>
            <a:pPr marL="114300" lvl="0" indent="0" algn="ctr" rtl="0">
              <a:lnSpc>
                <a:spcPct val="90000"/>
              </a:lnSpc>
              <a:spcBef>
                <a:spcPts val="1800"/>
              </a:spcBef>
              <a:spcAft>
                <a:spcPts val="0"/>
              </a:spcAft>
              <a:buSzPts val="1800"/>
              <a:buNone/>
            </a:pPr>
            <a:r>
              <a:rPr lang="en-US" sz="2400">
                <a:solidFill>
                  <a:schemeClr val="dk1"/>
                </a:solidFill>
                <a:latin typeface="Arial"/>
                <a:ea typeface="Arial"/>
                <a:cs typeface="Arial"/>
                <a:sym typeface="Arial"/>
              </a:rPr>
              <a:t>–– Socrates</a:t>
            </a:r>
            <a:endParaRPr sz="2400">
              <a:solidFill>
                <a:schemeClr val="dk1"/>
              </a:solidFill>
              <a:latin typeface="Arial"/>
              <a:ea typeface="Arial"/>
              <a:cs typeface="Arial"/>
              <a:sym typeface="Arial"/>
            </a:endParaRPr>
          </a:p>
          <a:p>
            <a:pPr marL="457200" lvl="0" indent="0" algn="l" rtl="0">
              <a:lnSpc>
                <a:spcPct val="90000"/>
              </a:lnSpc>
              <a:spcBef>
                <a:spcPts val="1800"/>
              </a:spcBef>
              <a:spcAft>
                <a:spcPts val="0"/>
              </a:spcAft>
              <a:buSzPts val="1800"/>
              <a:buNone/>
            </a:pPr>
            <a:endParaRPr sz="2600">
              <a:solidFill>
                <a:schemeClr val="dk1"/>
              </a:solidFill>
              <a:latin typeface="Arial"/>
              <a:ea typeface="Arial"/>
              <a:cs typeface="Arial"/>
              <a:sym typeface="Arial"/>
            </a:endParaRPr>
          </a:p>
          <a:p>
            <a:pPr marL="457200" lvl="0" indent="0" algn="l" rtl="0">
              <a:lnSpc>
                <a:spcPct val="90000"/>
              </a:lnSpc>
              <a:spcBef>
                <a:spcPts val="1800"/>
              </a:spcBef>
              <a:spcAft>
                <a:spcPts val="0"/>
              </a:spcAft>
              <a:buSzPts val="1800"/>
              <a:buNone/>
            </a:pPr>
            <a:endParaRPr sz="2600">
              <a:solidFill>
                <a:schemeClr val="dk1"/>
              </a:solidFill>
              <a:latin typeface="Arial"/>
              <a:ea typeface="Arial"/>
              <a:cs typeface="Arial"/>
              <a:sym typeface="Arial"/>
            </a:endParaRPr>
          </a:p>
          <a:p>
            <a:pPr marL="457200" lvl="0" indent="0" algn="l" rtl="0">
              <a:lnSpc>
                <a:spcPct val="90000"/>
              </a:lnSpc>
              <a:spcBef>
                <a:spcPts val="1800"/>
              </a:spcBef>
              <a:spcAft>
                <a:spcPts val="0"/>
              </a:spcAft>
              <a:buSzPts val="1800"/>
              <a:buNone/>
            </a:pPr>
            <a:endParaRPr sz="2600">
              <a:solidFill>
                <a:schemeClr val="dk1"/>
              </a:solidFill>
              <a:latin typeface="Arial"/>
              <a:ea typeface="Arial"/>
              <a:cs typeface="Arial"/>
              <a:sym typeface="Arial"/>
            </a:endParaRPr>
          </a:p>
          <a:p>
            <a:pPr marL="457200" lvl="0" indent="0" algn="l" rtl="0">
              <a:lnSpc>
                <a:spcPct val="90000"/>
              </a:lnSpc>
              <a:spcBef>
                <a:spcPts val="1800"/>
              </a:spcBef>
              <a:spcAft>
                <a:spcPts val="0"/>
              </a:spcAft>
              <a:buSzPts val="1800"/>
              <a:buNone/>
            </a:pPr>
            <a:r>
              <a:rPr lang="en-US" sz="2600"/>
              <a:t> </a:t>
            </a:r>
            <a:endParaRPr sz="2600"/>
          </a:p>
        </p:txBody>
      </p:sp>
      <p:sp>
        <p:nvSpPr>
          <p:cNvPr id="513" name="Google Shape;513;p4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8"/>
          <p:cNvSpPr txBox="1">
            <a:spLocks noGrp="1"/>
          </p:cNvSpPr>
          <p:nvPr>
            <p:ph type="title"/>
          </p:nvPr>
        </p:nvSpPr>
        <p:spPr>
          <a:xfrm>
            <a:off x="1981200" y="744873"/>
            <a:ext cx="8229600" cy="9906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320"/>
              <a:buFont typeface="Calibri"/>
              <a:buNone/>
            </a:pPr>
            <a:r>
              <a:rPr lang="en-US" sz="4320"/>
              <a:t>Strategies to Support Others</a:t>
            </a:r>
            <a:endParaRPr sz="4320"/>
          </a:p>
        </p:txBody>
      </p:sp>
      <p:sp>
        <p:nvSpPr>
          <p:cNvPr id="519" name="Google Shape;519;p48"/>
          <p:cNvSpPr txBox="1">
            <a:spLocks noGrp="1"/>
          </p:cNvSpPr>
          <p:nvPr>
            <p:ph idx="1"/>
          </p:nvPr>
        </p:nvSpPr>
        <p:spPr>
          <a:xfrm>
            <a:off x="1523046" y="1445062"/>
            <a:ext cx="9105840" cy="4530600"/>
          </a:xfrm>
          <a:prstGeom prst="rect">
            <a:avLst/>
          </a:prstGeom>
          <a:noFill/>
          <a:ln>
            <a:noFill/>
          </a:ln>
        </p:spPr>
        <p:txBody>
          <a:bodyPr spcFirstLastPara="1" wrap="square" lIns="0" tIns="45700" rIns="0" bIns="45700" anchor="t" anchorCtr="0">
            <a:noAutofit/>
          </a:bodyPr>
          <a:lstStyle/>
          <a:p>
            <a:pPr marL="91440" lvl="0" indent="86360" algn="l" rtl="0">
              <a:lnSpc>
                <a:spcPct val="90000"/>
              </a:lnSpc>
              <a:spcBef>
                <a:spcPts val="0"/>
              </a:spcBef>
              <a:spcAft>
                <a:spcPts val="0"/>
              </a:spcAft>
              <a:buSzPts val="2800"/>
              <a:buNone/>
            </a:pPr>
            <a:endParaRPr sz="2800"/>
          </a:p>
          <a:p>
            <a:pPr marL="91440" lvl="0" indent="86360" algn="l" rtl="0">
              <a:lnSpc>
                <a:spcPct val="90000"/>
              </a:lnSpc>
              <a:spcBef>
                <a:spcPts val="0"/>
              </a:spcBef>
              <a:spcAft>
                <a:spcPts val="0"/>
              </a:spcAft>
              <a:buSzPts val="2800"/>
              <a:buNone/>
            </a:pPr>
            <a:endParaRPr sz="2800"/>
          </a:p>
          <a:p>
            <a:pPr marL="91440" lvl="0" indent="-177800" algn="l" rtl="0">
              <a:lnSpc>
                <a:spcPct val="90000"/>
              </a:lnSpc>
              <a:spcBef>
                <a:spcPts val="0"/>
              </a:spcBef>
              <a:spcAft>
                <a:spcPts val="0"/>
              </a:spcAft>
              <a:buSzPts val="2800"/>
              <a:buChar char=" "/>
            </a:pPr>
            <a:r>
              <a:rPr lang="en-US" sz="2800" b="1"/>
              <a:t>Supportive behaviors </a:t>
            </a:r>
            <a:endParaRPr b="1"/>
          </a:p>
          <a:p>
            <a:pPr marL="384048" lvl="1" indent="-182880" algn="l" rtl="0">
              <a:lnSpc>
                <a:spcPct val="90000"/>
              </a:lnSpc>
              <a:spcBef>
                <a:spcPts val="400"/>
              </a:spcBef>
              <a:spcAft>
                <a:spcPts val="0"/>
              </a:spcAft>
              <a:buSzPts val="1800"/>
              <a:buChar char="◦"/>
            </a:pPr>
            <a:r>
              <a:rPr lang="en-US" sz="2200"/>
              <a:t>Communicating with and supporting those not in the “ingroup”</a:t>
            </a:r>
            <a:endParaRPr sz="2200"/>
          </a:p>
          <a:p>
            <a:pPr marL="384048" lvl="1" indent="-182880" algn="l" rtl="0">
              <a:lnSpc>
                <a:spcPct val="90000"/>
              </a:lnSpc>
              <a:spcBef>
                <a:spcPts val="600"/>
              </a:spcBef>
              <a:spcAft>
                <a:spcPts val="0"/>
              </a:spcAft>
              <a:buSzPts val="1800"/>
              <a:buChar char="◦"/>
            </a:pPr>
            <a:r>
              <a:rPr lang="en-US" sz="2200"/>
              <a:t>Attending events that expand your circle of colleagues  </a:t>
            </a:r>
            <a:endParaRPr sz="2200"/>
          </a:p>
          <a:p>
            <a:pPr marL="384048" lvl="1" indent="-182880" algn="l" rtl="0">
              <a:lnSpc>
                <a:spcPct val="90000"/>
              </a:lnSpc>
              <a:spcBef>
                <a:spcPts val="600"/>
              </a:spcBef>
              <a:spcAft>
                <a:spcPts val="0"/>
              </a:spcAft>
              <a:buSzPts val="1800"/>
              <a:buChar char="◦"/>
            </a:pPr>
            <a:r>
              <a:rPr lang="en-US" sz="2200"/>
              <a:t>Receiving disclosures of invisible stigmas with acceptance and positivity</a:t>
            </a:r>
            <a:endParaRPr sz="2200"/>
          </a:p>
          <a:p>
            <a:pPr marL="91440" lvl="0" indent="-177800" algn="l" rtl="0">
              <a:lnSpc>
                <a:spcPct val="90000"/>
              </a:lnSpc>
              <a:spcBef>
                <a:spcPts val="1600"/>
              </a:spcBef>
              <a:spcAft>
                <a:spcPts val="0"/>
              </a:spcAft>
              <a:buSzPts val="2800"/>
              <a:buChar char=" "/>
            </a:pPr>
            <a:r>
              <a:rPr lang="en-US" sz="2800" b="1"/>
              <a:t>Advocacy behaviors</a:t>
            </a:r>
            <a:endParaRPr b="1"/>
          </a:p>
          <a:p>
            <a:pPr marL="384048" lvl="1" indent="-182880" algn="l" rtl="0">
              <a:lnSpc>
                <a:spcPct val="90000"/>
              </a:lnSpc>
              <a:spcBef>
                <a:spcPts val="400"/>
              </a:spcBef>
              <a:spcAft>
                <a:spcPts val="0"/>
              </a:spcAft>
              <a:buSzPts val="1800"/>
              <a:buChar char="◦"/>
            </a:pPr>
            <a:r>
              <a:rPr lang="en-US" sz="2200"/>
              <a:t>Confronting instances of prejudice</a:t>
            </a:r>
            <a:endParaRPr sz="2200"/>
          </a:p>
          <a:p>
            <a:pPr marL="384048" lvl="1" indent="-182880" algn="l" rtl="0">
              <a:lnSpc>
                <a:spcPct val="90000"/>
              </a:lnSpc>
              <a:spcBef>
                <a:spcPts val="600"/>
              </a:spcBef>
              <a:spcAft>
                <a:spcPts val="0"/>
              </a:spcAft>
              <a:buSzPts val="1800"/>
              <a:buChar char="◦"/>
            </a:pPr>
            <a:r>
              <a:rPr lang="en-US" sz="2200"/>
              <a:t>Call for better organizational laws, policies, and practices</a:t>
            </a:r>
            <a:endParaRPr sz="2200"/>
          </a:p>
          <a:p>
            <a:pPr marL="0" lvl="0" indent="0" algn="l" rtl="0">
              <a:lnSpc>
                <a:spcPct val="90000"/>
              </a:lnSpc>
              <a:spcBef>
                <a:spcPts val="1600"/>
              </a:spcBef>
              <a:spcAft>
                <a:spcPts val="0"/>
              </a:spcAft>
              <a:buSzPts val="2800"/>
              <a:buNone/>
            </a:pPr>
            <a:endParaRPr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9"/>
          <p:cNvSpPr txBox="1">
            <a:spLocks noGrp="1"/>
          </p:cNvSpPr>
          <p:nvPr>
            <p:ph type="title"/>
          </p:nvPr>
        </p:nvSpPr>
        <p:spPr>
          <a:xfrm>
            <a:off x="1981200" y="612776"/>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320"/>
              <a:buFont typeface="Calibri"/>
              <a:buNone/>
            </a:pPr>
            <a:r>
              <a:rPr lang="en-US" sz="4320"/>
              <a:t>Organizational Strategies to Support Inclusion</a:t>
            </a:r>
            <a:endParaRPr sz="4320"/>
          </a:p>
        </p:txBody>
      </p:sp>
      <p:sp>
        <p:nvSpPr>
          <p:cNvPr id="526" name="Google Shape;526;p49"/>
          <p:cNvSpPr txBox="1">
            <a:spLocks noGrp="1"/>
          </p:cNvSpPr>
          <p:nvPr>
            <p:ph type="body" idx="1"/>
          </p:nvPr>
        </p:nvSpPr>
        <p:spPr>
          <a:xfrm>
            <a:off x="1315628" y="2369542"/>
            <a:ext cx="10187861" cy="2540636"/>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1800"/>
              </a:spcBef>
              <a:spcAft>
                <a:spcPts val="0"/>
              </a:spcAft>
              <a:buSzPts val="1800"/>
              <a:buChar char="○"/>
            </a:pPr>
            <a:r>
              <a:rPr lang="en-US" sz="2600">
                <a:latin typeface="Trebuchet MS"/>
                <a:ea typeface="Trebuchet MS"/>
                <a:cs typeface="Trebuchet MS"/>
                <a:sym typeface="Trebuchet MS"/>
              </a:rPr>
              <a:t>Adopt a written policy admonishing all forms of discrimination</a:t>
            </a:r>
            <a:endParaRPr sz="2600"/>
          </a:p>
          <a:p>
            <a:pPr marL="384048" lvl="1" indent="-182880" algn="l" rtl="0">
              <a:lnSpc>
                <a:spcPct val="90000"/>
              </a:lnSpc>
              <a:spcBef>
                <a:spcPts val="1800"/>
              </a:spcBef>
              <a:spcAft>
                <a:spcPts val="0"/>
              </a:spcAft>
              <a:buSzPts val="1800"/>
              <a:buChar char="○"/>
            </a:pPr>
            <a:r>
              <a:rPr lang="en-US" sz="2600">
                <a:latin typeface="Trebuchet MS"/>
                <a:ea typeface="Trebuchet MS"/>
                <a:cs typeface="Trebuchet MS"/>
                <a:sym typeface="Trebuchet MS"/>
              </a:rPr>
              <a:t>Evaluate culture and processes </a:t>
            </a:r>
            <a:endParaRPr sz="2600"/>
          </a:p>
          <a:p>
            <a:pPr marL="384048" lvl="1" indent="-182880" algn="l" rtl="0">
              <a:lnSpc>
                <a:spcPct val="90000"/>
              </a:lnSpc>
              <a:spcBef>
                <a:spcPts val="1800"/>
              </a:spcBef>
              <a:spcAft>
                <a:spcPts val="0"/>
              </a:spcAft>
              <a:buSzPts val="1800"/>
              <a:buChar char="○"/>
            </a:pPr>
            <a:r>
              <a:rPr lang="en-US" sz="2600">
                <a:latin typeface="Trebuchet MS"/>
                <a:ea typeface="Trebuchet MS"/>
                <a:cs typeface="Trebuchet MS"/>
                <a:sym typeface="Trebuchet MS"/>
              </a:rPr>
              <a:t>Use predefined rubrics that tie decisions to job qualifications</a:t>
            </a:r>
            <a:endParaRPr sz="2600">
              <a:latin typeface="Trebuchet MS"/>
              <a:ea typeface="Trebuchet MS"/>
              <a:cs typeface="Trebuchet MS"/>
              <a:sym typeface="Trebuchet MS"/>
            </a:endParaRPr>
          </a:p>
          <a:p>
            <a:pPr marL="384048" lvl="1" indent="-182880" algn="l" rtl="0">
              <a:lnSpc>
                <a:spcPct val="90000"/>
              </a:lnSpc>
              <a:spcBef>
                <a:spcPts val="1800"/>
              </a:spcBef>
              <a:spcAft>
                <a:spcPts val="0"/>
              </a:spcAft>
              <a:buSzPts val="1800"/>
              <a:buChar char="○"/>
            </a:pPr>
            <a:r>
              <a:rPr lang="en-US" sz="2600">
                <a:latin typeface="Trebuchet MS"/>
                <a:ea typeface="Trebuchet MS"/>
                <a:cs typeface="Trebuchet MS"/>
                <a:sym typeface="Trebuchet MS"/>
              </a:rPr>
              <a:t>Get to know your co-workers</a:t>
            </a:r>
            <a:endParaRPr sz="2600" i="1">
              <a:latin typeface="Trebuchet MS"/>
              <a:ea typeface="Trebuchet MS"/>
              <a:cs typeface="Trebuchet MS"/>
              <a:sym typeface="Trebuchet MS"/>
            </a:endParaRPr>
          </a:p>
          <a:p>
            <a:pPr marL="0" lvl="0" indent="0" algn="l" rtl="0">
              <a:lnSpc>
                <a:spcPct val="90000"/>
              </a:lnSpc>
              <a:spcBef>
                <a:spcPts val="1800"/>
              </a:spcBef>
              <a:spcAft>
                <a:spcPts val="0"/>
              </a:spcAft>
              <a:buSzPts val="1800"/>
              <a:buNone/>
            </a:pPr>
            <a:endParaRPr sz="2600">
              <a:latin typeface="Trebuchet MS"/>
              <a:ea typeface="Trebuchet MS"/>
              <a:cs typeface="Trebuchet MS"/>
              <a:sym typeface="Trebuchet MS"/>
            </a:endParaRPr>
          </a:p>
          <a:p>
            <a:pPr marL="91440" lvl="0" indent="0" algn="l" rtl="0">
              <a:lnSpc>
                <a:spcPct val="90000"/>
              </a:lnSpc>
              <a:spcBef>
                <a:spcPts val="1800"/>
              </a:spcBef>
              <a:spcAft>
                <a:spcPts val="0"/>
              </a:spcAft>
              <a:buSzPts val="1800"/>
              <a:buNone/>
            </a:pPr>
            <a:endParaRPr sz="2600" i="1">
              <a:latin typeface="Trebuchet MS"/>
              <a:ea typeface="Trebuchet MS"/>
              <a:cs typeface="Trebuchet MS"/>
              <a:sym typeface="Trebuchet MS"/>
            </a:endParaRPr>
          </a:p>
          <a:p>
            <a:pPr marL="0" lvl="0" indent="0" algn="l" rtl="0">
              <a:lnSpc>
                <a:spcPct val="90000"/>
              </a:lnSpc>
              <a:spcBef>
                <a:spcPts val="1800"/>
              </a:spcBef>
              <a:spcAft>
                <a:spcPts val="0"/>
              </a:spcAft>
              <a:buSzPts val="1800"/>
              <a:buNone/>
            </a:pPr>
            <a:endParaRPr sz="2600">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1"/>
          <p:cNvSpPr txBox="1">
            <a:spLocks noGrp="1"/>
          </p:cNvSpPr>
          <p:nvPr>
            <p:ph type="title"/>
          </p:nvPr>
        </p:nvSpPr>
        <p:spPr>
          <a:xfrm>
            <a:off x="1981200" y="612776"/>
            <a:ext cx="82296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320"/>
              <a:buFont typeface="Calibri"/>
              <a:buNone/>
            </a:pPr>
            <a:r>
              <a:rPr lang="en-US" sz="4320"/>
              <a:t>Breakout session</a:t>
            </a:r>
            <a:endParaRPr sz="4320"/>
          </a:p>
        </p:txBody>
      </p:sp>
      <p:sp>
        <p:nvSpPr>
          <p:cNvPr id="541" name="Google Shape;541;p51"/>
          <p:cNvSpPr txBox="1">
            <a:spLocks noGrp="1"/>
          </p:cNvSpPr>
          <p:nvPr>
            <p:ph type="body" idx="1"/>
          </p:nvPr>
        </p:nvSpPr>
        <p:spPr>
          <a:xfrm>
            <a:off x="1315628" y="2369542"/>
            <a:ext cx="10187861" cy="2540636"/>
          </a:xfrm>
          <a:prstGeom prst="rect">
            <a:avLst/>
          </a:prstGeom>
          <a:noFill/>
          <a:ln>
            <a:noFill/>
          </a:ln>
        </p:spPr>
        <p:txBody>
          <a:bodyPr spcFirstLastPara="1" wrap="square" lIns="0" tIns="45700" rIns="0" bIns="45700" anchor="t" anchorCtr="0">
            <a:noAutofit/>
          </a:bodyPr>
          <a:lstStyle/>
          <a:p>
            <a:pPr marL="384048" lvl="1" indent="-182880" algn="l" rtl="0">
              <a:lnSpc>
                <a:spcPct val="90000"/>
              </a:lnSpc>
              <a:spcBef>
                <a:spcPts val="1800"/>
              </a:spcBef>
              <a:spcAft>
                <a:spcPts val="0"/>
              </a:spcAft>
              <a:buSzPts val="1800"/>
              <a:buChar char="○"/>
            </a:pPr>
            <a:r>
              <a:rPr lang="en-US" sz="2600">
                <a:latin typeface="Trebuchet MS"/>
                <a:ea typeface="Trebuchet MS"/>
                <a:cs typeface="Trebuchet MS"/>
                <a:sym typeface="Trebuchet MS"/>
              </a:rPr>
              <a:t>What is one of the most inclusive acts or decisions that you have seen an organization with whom you have worked or collaborated make?</a:t>
            </a:r>
            <a:endParaRPr sz="2600">
              <a:latin typeface="Trebuchet MS"/>
              <a:ea typeface="Trebuchet MS"/>
              <a:cs typeface="Trebuchet MS"/>
              <a:sym typeface="Trebuchet MS"/>
            </a:endParaRPr>
          </a:p>
          <a:p>
            <a:pPr marL="91440" lvl="0" indent="0" algn="l" rtl="0">
              <a:lnSpc>
                <a:spcPct val="90000"/>
              </a:lnSpc>
              <a:spcBef>
                <a:spcPts val="1800"/>
              </a:spcBef>
              <a:spcAft>
                <a:spcPts val="0"/>
              </a:spcAft>
              <a:buSzPts val="1800"/>
              <a:buNone/>
            </a:pPr>
            <a:endParaRPr sz="2600" i="1">
              <a:latin typeface="Trebuchet MS"/>
              <a:ea typeface="Trebuchet MS"/>
              <a:cs typeface="Trebuchet MS"/>
              <a:sym typeface="Trebuchet MS"/>
            </a:endParaRPr>
          </a:p>
          <a:p>
            <a:pPr marL="0" lvl="0" indent="0" algn="l" rtl="0">
              <a:lnSpc>
                <a:spcPct val="90000"/>
              </a:lnSpc>
              <a:spcBef>
                <a:spcPts val="1800"/>
              </a:spcBef>
              <a:spcAft>
                <a:spcPts val="0"/>
              </a:spcAft>
              <a:buSzPts val="1800"/>
              <a:buNone/>
            </a:pPr>
            <a:endParaRPr sz="2600">
              <a:latin typeface="Trebuchet MS"/>
              <a:ea typeface="Trebuchet MS"/>
              <a:cs typeface="Trebuchet MS"/>
              <a:sym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54"/>
          <p:cNvSpPr txBox="1">
            <a:spLocks noGrp="1"/>
          </p:cNvSpPr>
          <p:nvPr>
            <p:ph type="title"/>
          </p:nvPr>
        </p:nvSpPr>
        <p:spPr>
          <a:xfrm>
            <a:off x="1097280" y="-14323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Recommended Reading</a:t>
            </a:r>
            <a:endParaRPr sz="3600">
              <a:solidFill>
                <a:srgbClr val="FFC000"/>
              </a:solidFill>
            </a:endParaRPr>
          </a:p>
        </p:txBody>
      </p:sp>
      <p:sp>
        <p:nvSpPr>
          <p:cNvPr id="563" name="Google Shape;563;p54"/>
          <p:cNvSpPr txBox="1">
            <a:spLocks noGrp="1"/>
          </p:cNvSpPr>
          <p:nvPr>
            <p:ph idx="1"/>
          </p:nvPr>
        </p:nvSpPr>
        <p:spPr>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1200"/>
              </a:spcBef>
              <a:spcAft>
                <a:spcPts val="0"/>
              </a:spcAft>
              <a:buSzPts val="1800"/>
              <a:buNone/>
            </a:pPr>
            <a:r>
              <a:rPr lang="en-US" sz="2800" b="1"/>
              <a:t>“Diversity in Engineering</a:t>
            </a:r>
            <a:r>
              <a:rPr lang="en-US" sz="2800"/>
              <a:t> -- </a:t>
            </a:r>
            <a:r>
              <a:rPr lang="en-US" sz="2800" b="1"/>
              <a:t>Managing the Workforce of the Future”</a:t>
            </a:r>
            <a:endParaRPr/>
          </a:p>
          <a:p>
            <a:pPr marL="457200" lvl="0" indent="-342900" algn="l" rtl="0">
              <a:lnSpc>
                <a:spcPct val="90000"/>
              </a:lnSpc>
              <a:spcBef>
                <a:spcPts val="1200"/>
              </a:spcBef>
              <a:spcAft>
                <a:spcPts val="0"/>
              </a:spcAft>
              <a:buSzPts val="1800"/>
              <a:buChar char=" "/>
            </a:pPr>
            <a:r>
              <a:rPr lang="en-US" sz="2800"/>
              <a:t>National Academy Press, Washington, D.C., 2002.</a:t>
            </a:r>
            <a:endParaRPr/>
          </a:p>
          <a:p>
            <a:pPr marL="114300" lvl="0" indent="0" algn="l" rtl="0">
              <a:lnSpc>
                <a:spcPct val="90000"/>
              </a:lnSpc>
              <a:spcBef>
                <a:spcPts val="1200"/>
              </a:spcBef>
              <a:spcAft>
                <a:spcPts val="0"/>
              </a:spcAft>
              <a:buSzPts val="1800"/>
              <a:buNone/>
            </a:pPr>
            <a:r>
              <a:rPr lang="en-US" sz="2800" b="1"/>
              <a:t>The Importance of Diversity in Engineering</a:t>
            </a:r>
            <a:r>
              <a:rPr lang="en-US" sz="2800"/>
              <a:t>, pp 8-14.</a:t>
            </a:r>
            <a:endParaRPr/>
          </a:p>
          <a:p>
            <a:pPr marL="457200" lvl="0" indent="-342900" algn="l" rtl="0">
              <a:lnSpc>
                <a:spcPct val="90000"/>
              </a:lnSpc>
              <a:spcBef>
                <a:spcPts val="1200"/>
              </a:spcBef>
              <a:spcAft>
                <a:spcPts val="0"/>
              </a:spcAft>
              <a:buSzPts val="1800"/>
              <a:buChar char=" "/>
            </a:pPr>
            <a:r>
              <a:rPr lang="en-US" sz="2600"/>
              <a:t>https://www.nap.edu/read/10377/chapter/4</a:t>
            </a:r>
            <a:endParaRPr sz="2800"/>
          </a:p>
          <a:p>
            <a:pPr marL="0" lvl="0" indent="0" algn="l" rtl="0">
              <a:lnSpc>
                <a:spcPct val="90000"/>
              </a:lnSpc>
              <a:spcBef>
                <a:spcPts val="1200"/>
              </a:spcBef>
              <a:spcAft>
                <a:spcPts val="0"/>
              </a:spcAft>
              <a:buSzPts val="1800"/>
              <a:buNone/>
            </a:pPr>
            <a:endParaRPr sz="2800"/>
          </a:p>
          <a:p>
            <a:pPr marL="201168" lvl="1" indent="0" algn="l" rtl="0">
              <a:lnSpc>
                <a:spcPct val="90000"/>
              </a:lnSpc>
              <a:spcBef>
                <a:spcPts val="200"/>
              </a:spcBef>
              <a:spcAft>
                <a:spcPts val="0"/>
              </a:spcAft>
              <a:buSzPts val="1800"/>
              <a:buNone/>
            </a:pPr>
            <a:endParaRPr/>
          </a:p>
          <a:p>
            <a:pPr marL="457200" lvl="0" indent="-228600" algn="l" rtl="0">
              <a:lnSpc>
                <a:spcPct val="90000"/>
              </a:lnSpc>
              <a:spcBef>
                <a:spcPts val="1200"/>
              </a:spcBef>
              <a:spcAft>
                <a:spcPts val="0"/>
              </a:spcAft>
              <a:buSzPts val="1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5"/>
          <p:cNvSpPr txBox="1">
            <a:spLocks noGrp="1"/>
          </p:cNvSpPr>
          <p:nvPr>
            <p:ph idx="1"/>
          </p:nvPr>
        </p:nvSpPr>
        <p:spPr>
          <a:xfrm>
            <a:off x="1177764" y="2114049"/>
            <a:ext cx="10216043" cy="5671500"/>
          </a:xfrm>
          <a:prstGeom prst="rect">
            <a:avLst/>
          </a:prstGeom>
          <a:noFill/>
          <a:ln>
            <a:noFill/>
          </a:ln>
        </p:spPr>
        <p:txBody>
          <a:bodyPr spcFirstLastPara="1" wrap="square" lIns="0" tIns="45700" rIns="0" bIns="45700" anchor="t" anchorCtr="0">
            <a:noAutofit/>
          </a:bodyPr>
          <a:lstStyle/>
          <a:p>
            <a:pPr marL="0" lvl="0" indent="0" algn="l" rtl="0">
              <a:lnSpc>
                <a:spcPct val="70000"/>
              </a:lnSpc>
              <a:spcBef>
                <a:spcPts val="0"/>
              </a:spcBef>
              <a:spcAft>
                <a:spcPts val="0"/>
              </a:spcAft>
              <a:buSzPts val="1850"/>
              <a:buNone/>
            </a:pPr>
            <a:r>
              <a:rPr lang="en-US" sz="1600"/>
              <a:t>Hays-Thomas, R. (2016). </a:t>
            </a:r>
            <a:r>
              <a:rPr lang="en-US" sz="1600" i="1"/>
              <a:t>Managing workplace diversity and inclusion: A psychological perspective</a:t>
            </a:r>
            <a:r>
              <a:rPr lang="en-US" sz="1600"/>
              <a:t>. Taylor &amp; Francis.</a:t>
            </a:r>
            <a:endParaRPr sz="1600"/>
          </a:p>
          <a:p>
            <a:pPr marL="0" lvl="0" indent="0" algn="l" rtl="0">
              <a:lnSpc>
                <a:spcPct val="70000"/>
              </a:lnSpc>
              <a:spcBef>
                <a:spcPts val="1400"/>
              </a:spcBef>
              <a:spcAft>
                <a:spcPts val="0"/>
              </a:spcAft>
              <a:buSzPts val="1850"/>
              <a:buNone/>
            </a:pPr>
            <a:r>
              <a:rPr lang="en-US" sz="1600"/>
              <a:t>Mor Barak, M. E. “Inclusion is the Key to Diversity Management, but What </a:t>
            </a:r>
            <a:r>
              <a:rPr lang="en-US" sz="1600" i="1"/>
              <a:t>Is</a:t>
            </a:r>
            <a:r>
              <a:rPr lang="en-US" sz="1600"/>
              <a:t> Inclusion?” </a:t>
            </a:r>
            <a:r>
              <a:rPr lang="en-US" sz="1600" i="1"/>
              <a:t>Human Service Organizations: Management, Leadership &amp; Governance, 39</a:t>
            </a:r>
            <a:r>
              <a:rPr lang="en-US" sz="1600"/>
              <a:t>, 83–88.</a:t>
            </a:r>
            <a:endParaRPr sz="1600"/>
          </a:p>
          <a:p>
            <a:pPr marL="0" lvl="0" indent="0" algn="l" rtl="0">
              <a:lnSpc>
                <a:spcPct val="70000"/>
              </a:lnSpc>
              <a:spcBef>
                <a:spcPts val="1400"/>
              </a:spcBef>
              <a:spcAft>
                <a:spcPts val="0"/>
              </a:spcAft>
              <a:buSzPts val="1850"/>
              <a:buNone/>
            </a:pPr>
            <a:r>
              <a:rPr lang="en-US" sz="1600"/>
              <a:t>National, Academies of Sciences, Engineering, and Medicine, et al. </a:t>
            </a:r>
            <a:r>
              <a:rPr lang="en-US" sz="1600" i="1"/>
              <a:t>Sexual Harassment of Women : Climate, Culture, and Consequences in Academic Sciences, Engineering, and Medicine</a:t>
            </a:r>
            <a:r>
              <a:rPr lang="en-US" sz="1600"/>
              <a:t>, edited by Frazier F. Benya, et al., National Academies Press, 2018. </a:t>
            </a:r>
            <a:endParaRPr sz="1600"/>
          </a:p>
          <a:p>
            <a:pPr marL="0" lvl="0" indent="0" algn="l" rtl="0">
              <a:lnSpc>
                <a:spcPct val="70000"/>
              </a:lnSpc>
              <a:spcBef>
                <a:spcPts val="1400"/>
              </a:spcBef>
              <a:spcAft>
                <a:spcPts val="0"/>
              </a:spcAft>
              <a:buSzPts val="1850"/>
              <a:buNone/>
            </a:pPr>
            <a:r>
              <a:rPr lang="en-US" sz="1600"/>
              <a:t>National Research Council. (2002). </a:t>
            </a:r>
            <a:r>
              <a:rPr lang="en-US" sz="1600" i="1"/>
              <a:t>Diversity in engineering: Managing the workforce of the future. </a:t>
            </a:r>
            <a:r>
              <a:rPr lang="en-US" sz="1600"/>
              <a:t>National Academy Press, Washington D.C.</a:t>
            </a:r>
            <a:endParaRPr sz="1600"/>
          </a:p>
          <a:p>
            <a:pPr marL="0" lvl="0" indent="0" algn="l" rtl="0">
              <a:lnSpc>
                <a:spcPct val="70000"/>
              </a:lnSpc>
              <a:spcBef>
                <a:spcPts val="1400"/>
              </a:spcBef>
              <a:spcAft>
                <a:spcPts val="0"/>
              </a:spcAft>
              <a:buSzPts val="1850"/>
              <a:buNone/>
            </a:pPr>
            <a:r>
              <a:rPr lang="en-US" sz="1600"/>
              <a:t>Perez, P. (2019) “Diversity, Inclusion, Belonging…Not Just PC BS.” In </a:t>
            </a:r>
            <a:r>
              <a:rPr lang="en-US" sz="1600" i="1"/>
              <a:t>The Drama-Free Workplace: How You Can Prevent Unconscious Bias, Sexual Harassment, Ethical Lapses, and Inspire a Healthy Culture</a:t>
            </a:r>
            <a:r>
              <a:rPr lang="en-US" sz="1600"/>
              <a:t>. Hoboken, NJ: John Wiley &amp; Sons.</a:t>
            </a:r>
            <a:endParaRPr sz="1600"/>
          </a:p>
          <a:p>
            <a:pPr marL="0" lvl="0" indent="0" algn="l" rtl="0">
              <a:lnSpc>
                <a:spcPct val="70000"/>
              </a:lnSpc>
              <a:spcBef>
                <a:spcPts val="1400"/>
              </a:spcBef>
              <a:spcAft>
                <a:spcPts val="0"/>
              </a:spcAft>
              <a:buSzPts val="1850"/>
              <a:buNone/>
            </a:pPr>
            <a:r>
              <a:rPr lang="en-US" sz="1600"/>
              <a:t>Vinkenburg, C. J. (2017) “Engaging Gatekeepers, Optimizing Decision Making, and Mitigating Bias: Design Specifications for Systemic Diversity Interventions.” </a:t>
            </a:r>
            <a:r>
              <a:rPr lang="en-US" sz="1600" i="1"/>
              <a:t>The Journal of Applied Behavioral Science</a:t>
            </a:r>
            <a:r>
              <a:rPr lang="en-US" sz="1600"/>
              <a:t> 53:2, 212–234.</a:t>
            </a:r>
            <a:endParaRPr sz="1600"/>
          </a:p>
          <a:p>
            <a:pPr marL="0" lvl="0" indent="0" algn="l" rtl="0">
              <a:lnSpc>
                <a:spcPct val="70000"/>
              </a:lnSpc>
              <a:spcBef>
                <a:spcPts val="1400"/>
              </a:spcBef>
              <a:spcAft>
                <a:spcPts val="0"/>
              </a:spcAft>
              <a:buSzPts val="1850"/>
              <a:buNone/>
            </a:pPr>
            <a:r>
              <a:rPr lang="en-US" sz="1600"/>
              <a:t>Heilman, Madeline &amp; Caleo, Suzette. (2018). Combatting gender discrimination: A lack of fit framework. </a:t>
            </a:r>
            <a:r>
              <a:rPr lang="en-US" sz="1600" i="1"/>
              <a:t>Group Processes &amp; Intergroup Relations. 21</a:t>
            </a:r>
            <a:r>
              <a:rPr lang="en-US" sz="1600"/>
              <a:t>. 725-744. 10.1177/1368430218761587. </a:t>
            </a:r>
            <a:endParaRPr sz="1600"/>
          </a:p>
          <a:p>
            <a:pPr marL="0" lvl="0" indent="0" algn="l" rtl="0">
              <a:lnSpc>
                <a:spcPct val="70000"/>
              </a:lnSpc>
              <a:spcBef>
                <a:spcPts val="1400"/>
              </a:spcBef>
              <a:spcAft>
                <a:spcPts val="0"/>
              </a:spcAft>
              <a:buSzPts val="1850"/>
              <a:buNone/>
            </a:pPr>
            <a:endParaRPr sz="1600"/>
          </a:p>
          <a:p>
            <a:pPr marL="0" lvl="0" indent="0" algn="l" rtl="0">
              <a:lnSpc>
                <a:spcPct val="70000"/>
              </a:lnSpc>
              <a:spcBef>
                <a:spcPts val="1400"/>
              </a:spcBef>
              <a:spcAft>
                <a:spcPts val="0"/>
              </a:spcAft>
              <a:buSzPts val="1850"/>
              <a:buNone/>
            </a:pPr>
            <a:endParaRPr sz="1600"/>
          </a:p>
          <a:p>
            <a:pPr marL="0" lvl="0" indent="0" algn="l" rtl="0">
              <a:lnSpc>
                <a:spcPct val="70000"/>
              </a:lnSpc>
              <a:spcBef>
                <a:spcPts val="1400"/>
              </a:spcBef>
              <a:spcAft>
                <a:spcPts val="0"/>
              </a:spcAft>
              <a:buSzPts val="1850"/>
              <a:buNone/>
            </a:pPr>
            <a:endParaRPr sz="1600"/>
          </a:p>
        </p:txBody>
      </p:sp>
      <p:sp>
        <p:nvSpPr>
          <p:cNvPr id="570" name="Google Shape;570;p55"/>
          <p:cNvSpPr txBox="1"/>
          <p:nvPr/>
        </p:nvSpPr>
        <p:spPr>
          <a:xfrm>
            <a:off x="0" y="224692"/>
            <a:ext cx="12191999" cy="1172307"/>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3F3F3F"/>
              </a:buClr>
              <a:buSzPts val="4800"/>
              <a:buFont typeface="Trebuchet MS"/>
              <a:buNone/>
            </a:pPr>
            <a:r>
              <a:rPr lang="en-US" sz="4800" b="0" i="0" u="none" strike="noStrike" cap="none">
                <a:solidFill>
                  <a:srgbClr val="3F3F3F"/>
                </a:solidFill>
                <a:latin typeface="Calibri"/>
                <a:ea typeface="Calibri"/>
                <a:cs typeface="Calibri"/>
                <a:sym typeface="Calibri"/>
              </a:rPr>
              <a:t>References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11111"/>
              <a:buFont typeface="Calibri"/>
              <a:buNone/>
            </a:pPr>
            <a:br>
              <a:rPr lang="en-US"/>
            </a:br>
            <a:br>
              <a:rPr lang="en-US"/>
            </a:br>
            <a:br>
              <a:rPr lang="en-US" sz="2400"/>
            </a:br>
            <a:r>
              <a:rPr lang="en-US" sz="4900"/>
              <a:t>NSPE Code of Ethics</a:t>
            </a:r>
            <a:endParaRPr/>
          </a:p>
        </p:txBody>
      </p:sp>
      <p:sp>
        <p:nvSpPr>
          <p:cNvPr id="142" name="Google Shape;142;p6"/>
          <p:cNvSpPr txBox="1">
            <a:spLocks noGrp="1"/>
          </p:cNvSpPr>
          <p:nvPr>
            <p:ph idx="1"/>
          </p:nvPr>
        </p:nvSpPr>
        <p:spPr>
          <a:xfrm>
            <a:off x="947257" y="2211519"/>
            <a:ext cx="10515600" cy="4351338"/>
          </a:xfrm>
          <a:prstGeom prst="rect">
            <a:avLst/>
          </a:prstGeom>
          <a:noFill/>
          <a:ln>
            <a:noFill/>
          </a:ln>
        </p:spPr>
        <p:txBody>
          <a:bodyPr spcFirstLastPara="1" wrap="square" lIns="0" tIns="45700" rIns="0" bIns="45700" anchor="t" anchorCtr="0">
            <a:normAutofit/>
          </a:bodyPr>
          <a:lstStyle/>
          <a:p>
            <a:pPr marL="457200" lvl="0" indent="-228600" algn="l" rtl="0">
              <a:lnSpc>
                <a:spcPct val="90000"/>
              </a:lnSpc>
              <a:spcBef>
                <a:spcPts val="1200"/>
              </a:spcBef>
              <a:spcAft>
                <a:spcPts val="0"/>
              </a:spcAft>
              <a:buSzPts val="1800"/>
              <a:buNone/>
            </a:pPr>
            <a:endParaRPr/>
          </a:p>
          <a:p>
            <a:pPr marL="292608" lvl="1" indent="0" algn="l" rtl="0">
              <a:lnSpc>
                <a:spcPct val="90000"/>
              </a:lnSpc>
              <a:spcBef>
                <a:spcPts val="200"/>
              </a:spcBef>
              <a:spcAft>
                <a:spcPts val="0"/>
              </a:spcAft>
              <a:buSzPts val="1800"/>
              <a:buNone/>
            </a:pPr>
            <a:r>
              <a:rPr lang="en-US" sz="2400"/>
              <a:t>Professional Obligation 1: Engineers shall be guided in all their relations by the highest standards of honesty and integrity.</a:t>
            </a:r>
            <a:endParaRPr/>
          </a:p>
          <a:p>
            <a:pPr marL="749808" lvl="1" indent="-342900" algn="l" rtl="0">
              <a:lnSpc>
                <a:spcPct val="90000"/>
              </a:lnSpc>
              <a:spcBef>
                <a:spcPts val="200"/>
              </a:spcBef>
              <a:spcAft>
                <a:spcPts val="0"/>
              </a:spcAft>
              <a:buSzPts val="1800"/>
              <a:buNone/>
            </a:pPr>
            <a:endParaRPr sz="2400"/>
          </a:p>
          <a:p>
            <a:pPr marL="475487" lvl="2" indent="0" algn="l" rtl="0">
              <a:lnSpc>
                <a:spcPct val="90000"/>
              </a:lnSpc>
              <a:spcBef>
                <a:spcPts val="400"/>
              </a:spcBef>
              <a:spcAft>
                <a:spcPts val="0"/>
              </a:spcAft>
              <a:buSzPts val="1800"/>
              <a:buNone/>
            </a:pPr>
            <a:r>
              <a:rPr lang="en-US" sz="2400"/>
              <a:t>(f) </a:t>
            </a:r>
            <a:r>
              <a:rPr lang="en-US" sz="2400">
                <a:solidFill>
                  <a:srgbClr val="FF0000"/>
                </a:solidFill>
              </a:rPr>
              <a:t>“Engineers shall treat all persons with dignity, respect, fairness and without discrimination.”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5"/>
          <p:cNvSpPr txBox="1">
            <a:spLocks noGrp="1"/>
          </p:cNvSpPr>
          <p:nvPr>
            <p:ph type="title" idx="4294967295"/>
          </p:nvPr>
        </p:nvSpPr>
        <p:spPr>
          <a:xfrm>
            <a:off x="0" y="2411413"/>
            <a:ext cx="121920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t>1. </a:t>
            </a:r>
            <a:r>
              <a:rPr lang="en-US" sz="6000" dirty="0">
                <a:solidFill>
                  <a:srgbClr val="3F3F3F"/>
                </a:solidFill>
              </a:rPr>
              <a:t>Engineering ethics and DEI</a:t>
            </a:r>
            <a:endParaRPr sz="6000" dirty="0"/>
          </a:p>
        </p:txBody>
      </p:sp>
    </p:spTree>
    <p:extLst>
      <p:ext uri="{BB962C8B-B14F-4D97-AF65-F5344CB8AC3E}">
        <p14:creationId xmlns:p14="http://schemas.microsoft.com/office/powerpoint/2010/main" val="58377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p:nvPr/>
        </p:nvSpPr>
        <p:spPr>
          <a:xfrm>
            <a:off x="2133600" y="1600200"/>
            <a:ext cx="7848600" cy="4572000"/>
          </a:xfrm>
          <a:prstGeom prst="roundRect">
            <a:avLst>
              <a:gd name="adj" fmla="val 16667"/>
            </a:avLst>
          </a:prstGeom>
          <a:gradFill>
            <a:gsLst>
              <a:gs pos="0">
                <a:srgbClr val="AF2B00">
                  <a:alpha val="18431"/>
                </a:srgbClr>
              </a:gs>
              <a:gs pos="80000">
                <a:srgbClr val="E73700">
                  <a:alpha val="18431"/>
                </a:srgbClr>
              </a:gs>
              <a:gs pos="100000">
                <a:srgbClr val="ED3600">
                  <a:alpha val="18431"/>
                </a:srgbClr>
              </a:gs>
            </a:gsLst>
            <a:lin ang="16200000" scaled="0"/>
          </a:gradFill>
          <a:ln w="12700"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23" name="Google Shape;123;p3"/>
          <p:cNvSpPr txBox="1"/>
          <p:nvPr/>
        </p:nvSpPr>
        <p:spPr>
          <a:xfrm rot="-5400000">
            <a:off x="3995088" y="185088"/>
            <a:ext cx="4125627" cy="7402227"/>
          </a:xfrm>
          <a:prstGeom prst="rect">
            <a:avLst/>
          </a:prstGeom>
          <a:noFill/>
          <a:ln>
            <a:noFill/>
          </a:ln>
        </p:spPr>
        <p:txBody>
          <a:bodyPr spcFirstLastPara="1" wrap="square" lIns="91425" tIns="45700" rIns="91425" bIns="45700" anchor="t" anchorCtr="1">
            <a:noAutofit/>
          </a:bodyPr>
          <a:lstStyle/>
          <a:p>
            <a:pPr algn="ctr">
              <a:buClr>
                <a:srgbClr val="000000"/>
              </a:buClr>
              <a:buSzPts val="3200"/>
            </a:pPr>
            <a:r>
              <a:rPr lang="en-US" sz="3200">
                <a:solidFill>
                  <a:schemeClr val="lt1"/>
                </a:solidFill>
                <a:latin typeface="Arial"/>
                <a:ea typeface="Arial"/>
                <a:cs typeface="Arial"/>
                <a:sym typeface="Arial"/>
              </a:rPr>
              <a:t>In Society</a:t>
            </a:r>
            <a:endParaRPr sz="1400">
              <a:solidFill>
                <a:srgbClr val="000000"/>
              </a:solidFill>
              <a:latin typeface="Arial"/>
              <a:ea typeface="Arial"/>
              <a:cs typeface="Arial"/>
              <a:sym typeface="Arial"/>
            </a:endParaRPr>
          </a:p>
        </p:txBody>
      </p:sp>
      <p:sp>
        <p:nvSpPr>
          <p:cNvPr id="124" name="Google Shape;124;p3"/>
          <p:cNvSpPr/>
          <p:nvPr/>
        </p:nvSpPr>
        <p:spPr>
          <a:xfrm>
            <a:off x="3048000" y="1676400"/>
            <a:ext cx="6858000" cy="4495800"/>
          </a:xfrm>
          <a:prstGeom prst="roundRect">
            <a:avLst>
              <a:gd name="adj" fmla="val 16667"/>
            </a:avLst>
          </a:prstGeom>
          <a:gradFill>
            <a:gsLst>
              <a:gs pos="0">
                <a:srgbClr val="AF2B00">
                  <a:alpha val="26274"/>
                </a:srgbClr>
              </a:gs>
              <a:gs pos="80000">
                <a:srgbClr val="E73700">
                  <a:alpha val="26274"/>
                </a:srgbClr>
              </a:gs>
              <a:gs pos="100000">
                <a:srgbClr val="ED3600">
                  <a:alpha val="26274"/>
                </a:srgbClr>
              </a:gs>
            </a:gsLst>
            <a:lin ang="16200000" scaled="0"/>
          </a:gradFill>
          <a:ln w="12700" cap="flat" cmpd="sng">
            <a:solidFill>
              <a:schemeClr val="accent1"/>
            </a:solidFill>
            <a:prstDash val="solid"/>
            <a:round/>
            <a:headEnd type="none" w="sm" len="sm"/>
            <a:tailEnd type="none" w="sm" len="sm"/>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25" name="Google Shape;125;p3"/>
          <p:cNvSpPr txBox="1"/>
          <p:nvPr/>
        </p:nvSpPr>
        <p:spPr>
          <a:xfrm rot="-5400000">
            <a:off x="4448567" y="714767"/>
            <a:ext cx="4056866" cy="6419066"/>
          </a:xfrm>
          <a:prstGeom prst="rect">
            <a:avLst/>
          </a:prstGeom>
          <a:noFill/>
          <a:ln>
            <a:noFill/>
          </a:ln>
        </p:spPr>
        <p:txBody>
          <a:bodyPr spcFirstLastPara="1" wrap="square" lIns="91425" tIns="45700" rIns="91425" bIns="45700" anchor="t" anchorCtr="1">
            <a:noAutofit/>
          </a:bodyPr>
          <a:lstStyle/>
          <a:p>
            <a:pPr algn="ctr">
              <a:buClr>
                <a:srgbClr val="000000"/>
              </a:buClr>
              <a:buSzPts val="3200"/>
            </a:pPr>
            <a:r>
              <a:rPr lang="en-US" sz="3200">
                <a:solidFill>
                  <a:schemeClr val="lt1"/>
                </a:solidFill>
                <a:latin typeface="Arial"/>
                <a:ea typeface="Arial"/>
                <a:cs typeface="Arial"/>
                <a:sym typeface="Arial"/>
              </a:rPr>
              <a:t>In Organizations</a:t>
            </a:r>
            <a:endParaRPr sz="1400">
              <a:solidFill>
                <a:srgbClr val="000000"/>
              </a:solidFill>
              <a:latin typeface="Arial"/>
              <a:ea typeface="Arial"/>
              <a:cs typeface="Arial"/>
              <a:sym typeface="Arial"/>
            </a:endParaRPr>
          </a:p>
        </p:txBody>
      </p:sp>
      <p:sp>
        <p:nvSpPr>
          <p:cNvPr id="126" name="Google Shape;126;p3"/>
          <p:cNvSpPr txBox="1">
            <a:spLocks noGrp="1"/>
          </p:cNvSpPr>
          <p:nvPr>
            <p:ph type="title"/>
          </p:nvPr>
        </p:nvSpPr>
        <p:spPr>
          <a:xfrm>
            <a:off x="2346325" y="287338"/>
            <a:ext cx="7543800" cy="855662"/>
          </a:xfrm>
          <a:prstGeom prst="rect">
            <a:avLst/>
          </a:prstGeom>
          <a:noFill/>
          <a:ln>
            <a:noFill/>
          </a:ln>
        </p:spPr>
        <p:txBody>
          <a:bodyPr spcFirstLastPara="1" vert="horz" wrap="square" lIns="91425" tIns="45700" rIns="91425" bIns="45700" rtlCol="0" anchor="b" anchorCtr="0">
            <a:normAutofit/>
          </a:bodyPr>
          <a:lstStyle/>
          <a:p>
            <a:pPr>
              <a:spcBef>
                <a:spcPts val="0"/>
              </a:spcBef>
              <a:buSzPts val="1400"/>
            </a:pPr>
            <a:r>
              <a:rPr lang="en-US" dirty="0">
                <a:solidFill>
                  <a:srgbClr val="3F3F3F"/>
                </a:solidFill>
              </a:rPr>
              <a:t>Engineering ethics and DEI</a:t>
            </a:r>
            <a:endParaRPr dirty="0"/>
          </a:p>
        </p:txBody>
      </p:sp>
      <p:grpSp>
        <p:nvGrpSpPr>
          <p:cNvPr id="128" name="Google Shape;128;p3"/>
          <p:cNvGrpSpPr/>
          <p:nvPr/>
        </p:nvGrpSpPr>
        <p:grpSpPr>
          <a:xfrm>
            <a:off x="3962400" y="2362200"/>
            <a:ext cx="5715000" cy="3733800"/>
            <a:chOff x="0" y="0"/>
            <a:chExt cx="5715000" cy="3733800"/>
          </a:xfrm>
          <a:solidFill>
            <a:schemeClr val="accent6">
              <a:lumMod val="75000"/>
            </a:schemeClr>
          </a:solidFill>
        </p:grpSpPr>
        <p:sp>
          <p:nvSpPr>
            <p:cNvPr id="129" name="Google Shape;129;p3"/>
            <p:cNvSpPr/>
            <p:nvPr/>
          </p:nvSpPr>
          <p:spPr>
            <a:xfrm rot="-5400000">
              <a:off x="495300" y="-495300"/>
              <a:ext cx="1866900" cy="2857500"/>
            </a:xfrm>
            <a:prstGeom prst="round1Rect">
              <a:avLst>
                <a:gd name="adj" fmla="val 16667"/>
              </a:avLst>
            </a:prstGeom>
            <a:grp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0" name="Google Shape;130;p3"/>
            <p:cNvSpPr txBox="1"/>
            <p:nvPr/>
          </p:nvSpPr>
          <p:spPr>
            <a:xfrm>
              <a:off x="0" y="0"/>
              <a:ext cx="2857500" cy="1400175"/>
            </a:xfrm>
            <a:prstGeom prst="rect">
              <a:avLst/>
            </a:prstGeom>
            <a:grpFill/>
            <a:ln>
              <a:noFill/>
            </a:ln>
          </p:spPr>
          <p:txBody>
            <a:bodyPr spcFirstLastPara="1" wrap="square" lIns="177800" tIns="177800" rIns="177800" bIns="177800" anchor="ctr" anchorCtr="0">
              <a:noAutofit/>
            </a:bodyPr>
            <a:lstStyle/>
            <a:p>
              <a:pPr algn="ctr">
                <a:lnSpc>
                  <a:spcPct val="90000"/>
                </a:lnSpc>
                <a:buClr>
                  <a:schemeClr val="lt1"/>
                </a:buClr>
                <a:buSzPts val="2500"/>
              </a:pPr>
              <a:r>
                <a:rPr lang="en-US" sz="2500">
                  <a:solidFill>
                    <a:schemeClr val="lt1"/>
                  </a:solidFill>
                  <a:latin typeface="Arial"/>
                  <a:ea typeface="Arial"/>
                  <a:cs typeface="Arial"/>
                  <a:sym typeface="Arial"/>
                </a:rPr>
                <a:t>Professional Codes</a:t>
              </a:r>
              <a:endParaRPr sz="1400">
                <a:solidFill>
                  <a:srgbClr val="000000"/>
                </a:solidFill>
                <a:latin typeface="Arial"/>
                <a:ea typeface="Arial"/>
                <a:cs typeface="Arial"/>
                <a:sym typeface="Arial"/>
              </a:endParaRPr>
            </a:p>
          </p:txBody>
        </p:sp>
        <p:sp>
          <p:nvSpPr>
            <p:cNvPr id="131" name="Google Shape;131;p3"/>
            <p:cNvSpPr/>
            <p:nvPr/>
          </p:nvSpPr>
          <p:spPr>
            <a:xfrm>
              <a:off x="2851556" y="0"/>
              <a:ext cx="2857500" cy="1866900"/>
            </a:xfrm>
            <a:prstGeom prst="round1Rect">
              <a:avLst>
                <a:gd name="adj" fmla="val 16667"/>
              </a:avLst>
            </a:prstGeom>
            <a:grp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2" name="Google Shape;132;p3"/>
            <p:cNvSpPr txBox="1"/>
            <p:nvPr/>
          </p:nvSpPr>
          <p:spPr>
            <a:xfrm>
              <a:off x="2851556" y="0"/>
              <a:ext cx="2857500" cy="1400175"/>
            </a:xfrm>
            <a:prstGeom prst="rect">
              <a:avLst/>
            </a:prstGeom>
            <a:grpFill/>
            <a:ln>
              <a:noFill/>
            </a:ln>
          </p:spPr>
          <p:txBody>
            <a:bodyPr spcFirstLastPara="1" wrap="square" lIns="177800" tIns="177800" rIns="177800" bIns="177800" anchor="ctr" anchorCtr="0">
              <a:noAutofit/>
            </a:bodyPr>
            <a:lstStyle/>
            <a:p>
              <a:pPr algn="ctr">
                <a:lnSpc>
                  <a:spcPct val="90000"/>
                </a:lnSpc>
                <a:buClr>
                  <a:schemeClr val="lt1"/>
                </a:buClr>
                <a:buSzPts val="2500"/>
              </a:pPr>
              <a:r>
                <a:rPr lang="en-US" sz="2500">
                  <a:solidFill>
                    <a:schemeClr val="lt1"/>
                  </a:solidFill>
                  <a:latin typeface="Arial"/>
                  <a:ea typeface="Arial"/>
                  <a:cs typeface="Arial"/>
                  <a:sym typeface="Arial"/>
                </a:rPr>
                <a:t>Engineering Practices</a:t>
              </a:r>
              <a:endParaRPr sz="1400">
                <a:solidFill>
                  <a:srgbClr val="000000"/>
                </a:solidFill>
                <a:latin typeface="Arial"/>
                <a:ea typeface="Arial"/>
                <a:cs typeface="Arial"/>
                <a:sym typeface="Arial"/>
              </a:endParaRPr>
            </a:p>
          </p:txBody>
        </p:sp>
        <p:sp>
          <p:nvSpPr>
            <p:cNvPr id="133" name="Google Shape;133;p3"/>
            <p:cNvSpPr/>
            <p:nvPr/>
          </p:nvSpPr>
          <p:spPr>
            <a:xfrm rot="10800000">
              <a:off x="0" y="1866900"/>
              <a:ext cx="2857500" cy="1866900"/>
            </a:xfrm>
            <a:prstGeom prst="round1Rect">
              <a:avLst>
                <a:gd name="adj" fmla="val 16667"/>
              </a:avLst>
            </a:prstGeom>
            <a:grp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4" name="Google Shape;134;p3"/>
            <p:cNvSpPr txBox="1"/>
            <p:nvPr/>
          </p:nvSpPr>
          <p:spPr>
            <a:xfrm>
              <a:off x="0" y="2333624"/>
              <a:ext cx="2857500" cy="1400175"/>
            </a:xfrm>
            <a:prstGeom prst="rect">
              <a:avLst/>
            </a:prstGeom>
            <a:grpFill/>
            <a:ln>
              <a:noFill/>
            </a:ln>
          </p:spPr>
          <p:txBody>
            <a:bodyPr spcFirstLastPara="1" wrap="square" lIns="177800" tIns="177800" rIns="177800" bIns="177800" anchor="ctr" anchorCtr="0">
              <a:noAutofit/>
            </a:bodyPr>
            <a:lstStyle/>
            <a:p>
              <a:pPr algn="ctr">
                <a:lnSpc>
                  <a:spcPct val="90000"/>
                </a:lnSpc>
                <a:buClr>
                  <a:schemeClr val="lt1"/>
                </a:buClr>
                <a:buSzPts val="2500"/>
              </a:pPr>
              <a:r>
                <a:rPr lang="en-US" sz="2500" dirty="0">
                  <a:solidFill>
                    <a:schemeClr val="lt1"/>
                  </a:solidFill>
                  <a:latin typeface="Arial"/>
                  <a:ea typeface="Arial"/>
                  <a:cs typeface="Arial"/>
                  <a:sym typeface="Arial"/>
                </a:rPr>
                <a:t>Applied and Professional Ethics</a:t>
              </a:r>
              <a:endParaRPr sz="1400" dirty="0">
                <a:solidFill>
                  <a:srgbClr val="000000"/>
                </a:solidFill>
                <a:latin typeface="Arial"/>
                <a:ea typeface="Arial"/>
                <a:cs typeface="Arial"/>
                <a:sym typeface="Arial"/>
              </a:endParaRPr>
            </a:p>
          </p:txBody>
        </p:sp>
        <p:sp>
          <p:nvSpPr>
            <p:cNvPr id="135" name="Google Shape;135;p3"/>
            <p:cNvSpPr/>
            <p:nvPr/>
          </p:nvSpPr>
          <p:spPr>
            <a:xfrm rot="5400000">
              <a:off x="3352799" y="1371600"/>
              <a:ext cx="1866900" cy="2857500"/>
            </a:xfrm>
            <a:prstGeom prst="round1Rect">
              <a:avLst>
                <a:gd name="adj" fmla="val 16667"/>
              </a:avLst>
            </a:prstGeom>
            <a:grp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6" name="Google Shape;136;p3"/>
            <p:cNvSpPr txBox="1"/>
            <p:nvPr/>
          </p:nvSpPr>
          <p:spPr>
            <a:xfrm>
              <a:off x="2857500" y="2333624"/>
              <a:ext cx="2857500" cy="1400175"/>
            </a:xfrm>
            <a:prstGeom prst="rect">
              <a:avLst/>
            </a:prstGeom>
            <a:grpFill/>
            <a:ln>
              <a:noFill/>
            </a:ln>
          </p:spPr>
          <p:txBody>
            <a:bodyPr spcFirstLastPara="1" wrap="square" lIns="177800" tIns="177800" rIns="177800" bIns="177800" anchor="ctr" anchorCtr="0">
              <a:noAutofit/>
            </a:bodyPr>
            <a:lstStyle/>
            <a:p>
              <a:pPr algn="ctr">
                <a:lnSpc>
                  <a:spcPct val="90000"/>
                </a:lnSpc>
                <a:buClr>
                  <a:schemeClr val="lt1"/>
                </a:buClr>
                <a:buSzPts val="2500"/>
              </a:pPr>
              <a:r>
                <a:rPr lang="en-US" sz="2500" dirty="0">
                  <a:solidFill>
                    <a:schemeClr val="lt1"/>
                  </a:solidFill>
                  <a:latin typeface="Arial"/>
                  <a:ea typeface="Arial"/>
                  <a:cs typeface="Arial"/>
                  <a:sym typeface="Arial"/>
                </a:rPr>
                <a:t>ABET requirement</a:t>
              </a:r>
              <a:endParaRPr lang="en-US" sz="1400" dirty="0">
                <a:solidFill>
                  <a:srgbClr val="000000"/>
                </a:solidFill>
                <a:latin typeface="Arial"/>
                <a:ea typeface="Arial"/>
                <a:cs typeface="Arial"/>
                <a:sym typeface="Arial"/>
              </a:endParaRPr>
            </a:p>
          </p:txBody>
        </p:sp>
        <p:sp>
          <p:nvSpPr>
            <p:cNvPr id="137" name="Google Shape;137;p3"/>
            <p:cNvSpPr/>
            <p:nvPr/>
          </p:nvSpPr>
          <p:spPr>
            <a:xfrm>
              <a:off x="1785937" y="1236821"/>
              <a:ext cx="2143125" cy="1260157"/>
            </a:xfrm>
            <a:prstGeom prst="roundRect">
              <a:avLst>
                <a:gd name="adj" fmla="val 16667"/>
              </a:avLst>
            </a:prstGeom>
            <a:grp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8" name="Google Shape;138;p3"/>
            <p:cNvSpPr txBox="1"/>
            <p:nvPr/>
          </p:nvSpPr>
          <p:spPr>
            <a:xfrm>
              <a:off x="1847453" y="1298337"/>
              <a:ext cx="2020093" cy="1137125"/>
            </a:xfrm>
            <a:prstGeom prst="rect">
              <a:avLst/>
            </a:prstGeom>
            <a:grpFill/>
            <a:ln>
              <a:noFill/>
            </a:ln>
          </p:spPr>
          <p:txBody>
            <a:bodyPr spcFirstLastPara="1" wrap="square" lIns="95250" tIns="95250" rIns="95250" bIns="95250" anchor="ctr" anchorCtr="0">
              <a:noAutofit/>
            </a:bodyPr>
            <a:lstStyle/>
            <a:p>
              <a:pPr algn="ctr">
                <a:lnSpc>
                  <a:spcPct val="90000"/>
                </a:lnSpc>
                <a:buClr>
                  <a:schemeClr val="dk1"/>
                </a:buClr>
                <a:buSzPts val="2500"/>
              </a:pPr>
              <a:r>
                <a:rPr lang="en-US" sz="2500">
                  <a:solidFill>
                    <a:schemeClr val="dk1"/>
                  </a:solidFill>
                  <a:latin typeface="Arial"/>
                  <a:ea typeface="Arial"/>
                  <a:cs typeface="Arial"/>
                  <a:sym typeface="Arial"/>
                </a:rPr>
                <a:t>Ethics and Engineering</a:t>
              </a:r>
              <a:endParaRPr sz="1400">
                <a:solidFill>
                  <a:srgbClr val="000000"/>
                </a:solidFill>
                <a:latin typeface="Arial"/>
                <a:ea typeface="Arial"/>
                <a:cs typeface="Arial"/>
                <a:sym typeface="Arial"/>
              </a:endParaRPr>
            </a:p>
          </p:txBody>
        </p:sp>
      </p:grpSp>
      <p:sp>
        <p:nvSpPr>
          <p:cNvPr id="139" name="Google Shape;139;p3"/>
          <p:cNvSpPr/>
          <p:nvPr/>
        </p:nvSpPr>
        <p:spPr>
          <a:xfrm>
            <a:off x="4070350" y="1724026"/>
            <a:ext cx="5410200" cy="652463"/>
          </a:xfrm>
          <a:prstGeom prst="roundRect">
            <a:avLst>
              <a:gd name="adj" fmla="val 16667"/>
            </a:avLst>
          </a:prstGeom>
          <a:gradFill>
            <a:gsLst>
              <a:gs pos="0">
                <a:srgbClr val="4F6CBD"/>
              </a:gs>
              <a:gs pos="20000">
                <a:srgbClr val="506CBA"/>
              </a:gs>
              <a:gs pos="100000">
                <a:srgbClr val="3C518E"/>
              </a:gs>
            </a:gsLst>
            <a:lin ang="5400000" scaled="0"/>
          </a:gradFill>
          <a:ln w="9525" cap="flat" cmpd="sng">
            <a:solidFill>
              <a:srgbClr val="5C72B2"/>
            </a:solidFill>
            <a:prstDash val="solid"/>
            <a:round/>
            <a:headEnd type="none" w="sm" len="sm"/>
            <a:tailEnd type="none" w="sm" len="sm"/>
          </a:ln>
          <a:effectLst>
            <a:outerShdw blurRad="40000" dist="23000" dir="5400000" rotWithShape="0">
              <a:srgbClr val="808080">
                <a:alpha val="34509"/>
              </a:srgbClr>
            </a:outerShdw>
          </a:effectLst>
        </p:spPr>
        <p:txBody>
          <a:bodyPr spcFirstLastPara="1" wrap="square" lIns="91425" tIns="45700" rIns="91425" bIns="45700" anchor="t" anchorCtr="0">
            <a:noAutofit/>
          </a:bodyPr>
          <a:lstStyle/>
          <a:p>
            <a:pPr algn="ctr">
              <a:buClr>
                <a:srgbClr val="000000"/>
              </a:buClr>
              <a:buSzPts val="2800"/>
            </a:pPr>
            <a:r>
              <a:rPr lang="en-US" sz="2800" b="1">
                <a:solidFill>
                  <a:srgbClr val="E6ECF4"/>
                </a:solidFill>
                <a:latin typeface="Palatino Linotype"/>
                <a:ea typeface="Palatino Linotype"/>
                <a:cs typeface="Palatino Linotype"/>
                <a:sym typeface="Palatino Linotype"/>
              </a:rPr>
              <a:t>Cases</a:t>
            </a:r>
            <a:endParaRPr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942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1217457" y="497941"/>
            <a:ext cx="10058400" cy="1450757"/>
          </a:xfrm>
          <a:prstGeom prst="rect">
            <a:avLst/>
          </a:prstGeom>
          <a:noFill/>
          <a:ln>
            <a:noFill/>
          </a:ln>
        </p:spPr>
        <p:txBody>
          <a:bodyPr spcFirstLastPara="1" wrap="square" lIns="91425" tIns="45700" rIns="91425" bIns="45700" anchor="b" anchorCtr="0">
            <a:noAutofit/>
          </a:bodyPr>
          <a:lstStyle/>
          <a:p>
            <a:pPr>
              <a:spcBef>
                <a:spcPts val="0"/>
              </a:spcBef>
              <a:buClr>
                <a:srgbClr val="3F3F3F"/>
              </a:buClr>
              <a:buSzPts val="4800"/>
            </a:pPr>
            <a:r>
              <a:rPr lang="en-US" b="1" i="0" dirty="0">
                <a:solidFill>
                  <a:schemeClr val="tx1"/>
                </a:solidFill>
                <a:effectLst/>
                <a:latin typeface="Campton"/>
              </a:rPr>
              <a:t>ABET Criterion Three</a:t>
            </a:r>
            <a:br>
              <a:rPr lang="en-US" b="0" i="0" dirty="0">
                <a:solidFill>
                  <a:srgbClr val="1C1C1C"/>
                </a:solidFill>
                <a:effectLst/>
                <a:latin typeface="Campton"/>
              </a:rPr>
            </a:br>
            <a:endParaRPr dirty="0"/>
          </a:p>
        </p:txBody>
      </p:sp>
      <p:sp>
        <p:nvSpPr>
          <p:cNvPr id="175" name="Google Shape;175;p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7</a:t>
            </a:fld>
            <a:endParaRPr/>
          </a:p>
        </p:txBody>
      </p:sp>
      <p:sp>
        <p:nvSpPr>
          <p:cNvPr id="176" name="Google Shape;176;p9"/>
          <p:cNvSpPr txBox="1"/>
          <p:nvPr/>
        </p:nvSpPr>
        <p:spPr>
          <a:xfrm>
            <a:off x="1511074" y="1828800"/>
            <a:ext cx="9344417" cy="3662501"/>
          </a:xfrm>
          <a:prstGeom prst="rect">
            <a:avLst/>
          </a:prstGeom>
          <a:noFill/>
          <a:ln>
            <a:noFill/>
          </a:ln>
        </p:spPr>
        <p:txBody>
          <a:bodyPr spcFirstLastPara="1" wrap="square" lIns="91425" tIns="45700" rIns="91425" bIns="45700" anchor="t" anchorCtr="0">
            <a:spAutoFit/>
          </a:bodyPr>
          <a:lstStyle/>
          <a:p>
            <a:endParaRPr lang="en-US" b="0" i="0" dirty="0">
              <a:solidFill>
                <a:srgbClr val="000000"/>
              </a:solidFill>
              <a:effectLst/>
              <a:latin typeface="Egyptienne"/>
            </a:endParaRPr>
          </a:p>
          <a:p>
            <a:endParaRPr lang="en-US" dirty="0">
              <a:solidFill>
                <a:srgbClr val="000000"/>
              </a:solidFill>
              <a:latin typeface="Egyptienne"/>
            </a:endParaRPr>
          </a:p>
          <a:p>
            <a:endParaRPr lang="en-US" b="0" i="0" dirty="0">
              <a:solidFill>
                <a:srgbClr val="000000"/>
              </a:solidFill>
              <a:effectLst/>
              <a:latin typeface="Egyptienne"/>
            </a:endParaRPr>
          </a:p>
          <a:p>
            <a:r>
              <a:rPr lang="en-US" sz="3200" b="0" i="0" dirty="0">
                <a:solidFill>
                  <a:srgbClr val="000000"/>
                </a:solidFill>
                <a:effectLst/>
                <a:latin typeface="Egyptienne"/>
              </a:rPr>
              <a:t>“an ability to</a:t>
            </a:r>
            <a:r>
              <a:rPr lang="en-US" sz="3200" b="0" i="0" dirty="0">
                <a:solidFill>
                  <a:srgbClr val="FF0000"/>
                </a:solidFill>
                <a:effectLst/>
                <a:latin typeface="Egyptienne"/>
              </a:rPr>
              <a:t> recognize ethical and professional responsibilities </a:t>
            </a:r>
            <a:r>
              <a:rPr lang="en-US" sz="3200" b="0" i="0" dirty="0">
                <a:solidFill>
                  <a:srgbClr val="000000"/>
                </a:solidFill>
                <a:effectLst/>
                <a:latin typeface="Egyptienne"/>
              </a:rPr>
              <a:t>in engineering situations and make informed judgments, which must consider the impact of engineering solutions in global, economic, environmental, </a:t>
            </a:r>
            <a:r>
              <a:rPr lang="en-US" sz="3200" b="0" i="0" dirty="0">
                <a:solidFill>
                  <a:srgbClr val="7030A0"/>
                </a:solidFill>
                <a:effectLst/>
                <a:latin typeface="Egyptienne"/>
              </a:rPr>
              <a:t>and societal contexts</a:t>
            </a:r>
            <a:r>
              <a:rPr lang="en-US" sz="3200" b="0" i="0" dirty="0">
                <a:solidFill>
                  <a:srgbClr val="000000"/>
                </a:solidFill>
                <a:effectLst/>
                <a:latin typeface="Egyptienne"/>
              </a:rPr>
              <a:t>.”</a:t>
            </a:r>
          </a:p>
          <a:p>
            <a:pPr marL="0" marR="0" lvl="0" indent="0" algn="l" rtl="0">
              <a:lnSpc>
                <a:spcPct val="100000"/>
              </a:lnSpc>
              <a:spcBef>
                <a:spcPts val="0"/>
              </a:spcBef>
              <a:spcAft>
                <a:spcPts val="0"/>
              </a:spcAft>
              <a:buNone/>
            </a:pPr>
            <a:endParaRPr dirty="0"/>
          </a:p>
        </p:txBody>
      </p:sp>
    </p:spTree>
    <p:extLst>
      <p:ext uri="{BB962C8B-B14F-4D97-AF65-F5344CB8AC3E}">
        <p14:creationId xmlns:p14="http://schemas.microsoft.com/office/powerpoint/2010/main" val="319226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p:nvPr/>
        </p:nvSpPr>
        <p:spPr>
          <a:xfrm>
            <a:off x="2286001" y="376237"/>
            <a:ext cx="8024813" cy="922338"/>
          </a:xfrm>
          <a:prstGeom prst="rect">
            <a:avLst/>
          </a:prstGeom>
          <a:noFill/>
          <a:ln>
            <a:noFill/>
          </a:ln>
        </p:spPr>
        <p:txBody>
          <a:bodyPr spcFirstLastPara="1" wrap="square" lIns="0" tIns="0" rIns="0" bIns="0" anchor="t" anchorCtr="0">
            <a:noAutofit/>
          </a:bodyPr>
          <a:lstStyle/>
          <a:p>
            <a:pPr>
              <a:lnSpc>
                <a:spcPct val="85000"/>
              </a:lnSpc>
              <a:buClr>
                <a:srgbClr val="000000"/>
              </a:buClr>
              <a:buSzPts val="4800"/>
            </a:pPr>
            <a:r>
              <a:rPr lang="en-US" sz="4800" b="1" dirty="0">
                <a:solidFill>
                  <a:srgbClr val="3F3F3F"/>
                </a:solidFill>
                <a:latin typeface="Calibri"/>
                <a:ea typeface="Calibri"/>
                <a:cs typeface="Calibri"/>
                <a:sym typeface="Calibri"/>
              </a:rPr>
              <a:t>DEI and ethics</a:t>
            </a:r>
            <a:endParaRPr sz="1400" dirty="0">
              <a:solidFill>
                <a:srgbClr val="000000"/>
              </a:solidFill>
              <a:latin typeface="Arial"/>
              <a:ea typeface="Arial"/>
              <a:cs typeface="Arial"/>
              <a:sym typeface="Arial"/>
            </a:endParaRPr>
          </a:p>
        </p:txBody>
      </p:sp>
      <p:sp>
        <p:nvSpPr>
          <p:cNvPr id="242" name="Google Shape;242;p21"/>
          <p:cNvSpPr txBox="1"/>
          <p:nvPr/>
        </p:nvSpPr>
        <p:spPr>
          <a:xfrm>
            <a:off x="2333997" y="1524001"/>
            <a:ext cx="7994650" cy="3959225"/>
          </a:xfrm>
          <a:prstGeom prst="rect">
            <a:avLst/>
          </a:prstGeom>
          <a:noFill/>
          <a:ln>
            <a:noFill/>
          </a:ln>
        </p:spPr>
        <p:txBody>
          <a:bodyPr spcFirstLastPara="1" wrap="square" lIns="0" tIns="0" rIns="0" bIns="0" anchor="t" anchorCtr="0">
            <a:noAutofit/>
          </a:bodyPr>
          <a:lstStyle/>
          <a:p>
            <a:endParaRPr sz="1400" dirty="0">
              <a:solidFill>
                <a:srgbClr val="000000"/>
              </a:solidFill>
              <a:latin typeface="Arial"/>
              <a:ea typeface="Arial"/>
              <a:cs typeface="Arial"/>
              <a:sym typeface="Arial"/>
            </a:endParaRPr>
          </a:p>
          <a:p>
            <a:pPr>
              <a:spcBef>
                <a:spcPts val="600"/>
              </a:spcBef>
            </a:pPr>
            <a:r>
              <a:rPr lang="en-US" sz="2400" b="1" dirty="0">
                <a:solidFill>
                  <a:srgbClr val="101073"/>
                </a:solidFill>
                <a:latin typeface="Arial"/>
                <a:ea typeface="Arial"/>
                <a:cs typeface="Arial"/>
                <a:sym typeface="Arial"/>
              </a:rPr>
              <a:t>Three levels of claims:</a:t>
            </a:r>
            <a:endParaRPr sz="2400" b="1" dirty="0">
              <a:solidFill>
                <a:srgbClr val="101073"/>
              </a:solidFill>
              <a:latin typeface="Arial"/>
              <a:ea typeface="Arial"/>
              <a:cs typeface="Arial"/>
              <a:sym typeface="Arial"/>
            </a:endParaRPr>
          </a:p>
          <a:p>
            <a:pPr marL="914400" lvl="1" indent="-457200">
              <a:spcBef>
                <a:spcPts val="600"/>
              </a:spcBef>
              <a:buClr>
                <a:srgbClr val="00AEEF"/>
              </a:buClr>
              <a:buSzPts val="2400"/>
              <a:buFont typeface="Calibri"/>
              <a:buAutoNum type="arabicPeriod"/>
            </a:pPr>
            <a:r>
              <a:rPr lang="en-US" sz="2400" b="1" dirty="0">
                <a:solidFill>
                  <a:srgbClr val="101073"/>
                </a:solidFill>
                <a:latin typeface="Arial"/>
                <a:ea typeface="Arial"/>
                <a:cs typeface="Arial"/>
                <a:sym typeface="Arial"/>
              </a:rPr>
              <a:t>Descriptive ethics: a study of what people </a:t>
            </a:r>
            <a:r>
              <a:rPr lang="en-US" sz="2400" b="1" dirty="0">
                <a:solidFill>
                  <a:srgbClr val="00B0F0"/>
                </a:solidFill>
                <a:latin typeface="Arial"/>
                <a:ea typeface="Arial"/>
                <a:cs typeface="Arial"/>
                <a:sym typeface="Arial"/>
              </a:rPr>
              <a:t>actually do with respect to DEI</a:t>
            </a:r>
            <a:r>
              <a:rPr lang="en-US" sz="2400" b="1" dirty="0">
                <a:solidFill>
                  <a:srgbClr val="101073"/>
                </a:solidFill>
                <a:latin typeface="Arial"/>
                <a:ea typeface="Arial"/>
                <a:cs typeface="Arial"/>
                <a:sym typeface="Arial"/>
              </a:rPr>
              <a:t>: factual</a:t>
            </a:r>
            <a:endParaRPr sz="2400" b="1" dirty="0">
              <a:solidFill>
                <a:srgbClr val="101073"/>
              </a:solidFill>
              <a:latin typeface="Arial"/>
              <a:ea typeface="Arial"/>
              <a:cs typeface="Arial"/>
              <a:sym typeface="Arial"/>
            </a:endParaRPr>
          </a:p>
          <a:p>
            <a:pPr marL="914400" lvl="1" indent="-457200">
              <a:spcBef>
                <a:spcPts val="600"/>
              </a:spcBef>
              <a:buClr>
                <a:srgbClr val="00AEEF"/>
              </a:buClr>
              <a:buSzPts val="2400"/>
              <a:buFont typeface="Calibri"/>
              <a:buAutoNum type="arabicPeriod"/>
            </a:pPr>
            <a:r>
              <a:rPr lang="en-US" sz="2400" b="1" dirty="0">
                <a:solidFill>
                  <a:srgbClr val="101073"/>
                </a:solidFill>
                <a:latin typeface="Arial"/>
                <a:ea typeface="Arial"/>
                <a:cs typeface="Arial"/>
                <a:sym typeface="Arial"/>
              </a:rPr>
              <a:t>Normative ethics: a study of what a person </a:t>
            </a:r>
            <a:r>
              <a:rPr lang="en-US" sz="2400" b="1" dirty="0">
                <a:solidFill>
                  <a:srgbClr val="00B0F0"/>
                </a:solidFill>
                <a:latin typeface="Arial"/>
                <a:ea typeface="Arial"/>
                <a:cs typeface="Arial"/>
                <a:sym typeface="Arial"/>
              </a:rPr>
              <a:t>should or ought to do with respect to DEI</a:t>
            </a:r>
            <a:endParaRPr sz="1400" dirty="0">
              <a:solidFill>
                <a:srgbClr val="000000"/>
              </a:solidFill>
              <a:latin typeface="Arial"/>
              <a:ea typeface="Arial"/>
              <a:cs typeface="Arial"/>
              <a:sym typeface="Arial"/>
            </a:endParaRPr>
          </a:p>
          <a:p>
            <a:pPr marL="914400" lvl="1" indent="-457200">
              <a:spcBef>
                <a:spcPts val="600"/>
              </a:spcBef>
              <a:buClr>
                <a:srgbClr val="00AEEF"/>
              </a:buClr>
              <a:buSzPts val="2400"/>
              <a:buFont typeface="Calibri"/>
              <a:buAutoNum type="arabicPeriod"/>
            </a:pPr>
            <a:r>
              <a:rPr lang="en-US" sz="2400" b="1" dirty="0">
                <a:solidFill>
                  <a:srgbClr val="101073"/>
                </a:solidFill>
                <a:latin typeface="Arial"/>
                <a:ea typeface="Arial"/>
                <a:cs typeface="Arial"/>
                <a:sym typeface="Arial"/>
              </a:rPr>
              <a:t>Metaethics: a study of the nature of moral claims (not relevant here)</a:t>
            </a:r>
            <a:endParaRPr sz="2400" b="1" dirty="0">
              <a:solidFill>
                <a:srgbClr val="101073"/>
              </a:solidFill>
              <a:latin typeface="Arial"/>
              <a:ea typeface="Arial"/>
              <a:cs typeface="Arial"/>
              <a:sym typeface="Arial"/>
            </a:endParaRPr>
          </a:p>
        </p:txBody>
      </p:sp>
    </p:spTree>
    <p:extLst>
      <p:ext uri="{BB962C8B-B14F-4D97-AF65-F5344CB8AC3E}">
        <p14:creationId xmlns:p14="http://schemas.microsoft.com/office/powerpoint/2010/main" val="66730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7"/>
          <p:cNvSpPr txBox="1">
            <a:spLocks noGrp="1"/>
          </p:cNvSpPr>
          <p:nvPr>
            <p:ph type="title" idx="4294967295"/>
          </p:nvPr>
        </p:nvSpPr>
        <p:spPr>
          <a:xfrm>
            <a:off x="0" y="2411413"/>
            <a:ext cx="12192000" cy="1139825"/>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800"/>
              <a:buFont typeface="Trebuchet MS"/>
              <a:buNone/>
            </a:pPr>
            <a:r>
              <a:rPr lang="en-US" sz="6000" dirty="0"/>
              <a:t>2. Concepts and Terminology</a:t>
            </a:r>
            <a:endParaRPr sz="6000" dirty="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7643B941177B4698D0BA475F4C2731" ma:contentTypeVersion="19" ma:contentTypeDescription="Create a new document." ma:contentTypeScope="" ma:versionID="ea216a3365b1e7952d7342ad2475f261">
  <xsd:schema xmlns:xsd="http://www.w3.org/2001/XMLSchema" xmlns:xs="http://www.w3.org/2001/XMLSchema" xmlns:p="http://schemas.microsoft.com/office/2006/metadata/properties" xmlns:ns2="5abe4e29-240e-4c2b-a445-91429e80004a" xmlns:ns3="8ae83cbd-c09b-4fa0-a2fe-b1fa92134ead" targetNamespace="http://schemas.microsoft.com/office/2006/metadata/properties" ma:root="true" ma:fieldsID="3969caf52d36e49b1cb0afe5bcb6ecef" ns2:_="" ns3:_="">
    <xsd:import namespace="5abe4e29-240e-4c2b-a445-91429e80004a"/>
    <xsd:import namespace="8ae83cbd-c09b-4fa0-a2fe-b1fa92134ea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PhotoRank" minOccurs="0"/>
                <xsd:element ref="ns2:MB"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e4e29-240e-4c2b-a445-91429e800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8e5b72-a11e-43e4-996b-2cb2b326d1f2" ma:termSetId="09814cd3-568e-fe90-9814-8d621ff8fb84" ma:anchorId="fba54fb3-c3e1-fe81-a776-ca4b69148c4d" ma:open="true" ma:isKeyword="false">
      <xsd:complexType>
        <xsd:sequence>
          <xsd:element ref="pc:Terms" minOccurs="0" maxOccurs="1"/>
        </xsd:sequence>
      </xsd:complexType>
    </xsd:element>
    <xsd:element name="PhotoRank" ma:index="23" nillable="true" ma:displayName="Photo Rank" ma:format="Dropdown" ma:internalName="PhotoRank">
      <xsd:simpleType>
        <xsd:union memberTypes="dms:Text">
          <xsd:simpleType>
            <xsd:restriction base="dms:Choice">
              <xsd:enumeration value="Choice 1"/>
              <xsd:enumeration value="Choice 2"/>
              <xsd:enumeration value="Choice 3"/>
            </xsd:restriction>
          </xsd:simpleType>
        </xsd:union>
      </xsd:simpleType>
    </xsd:element>
    <xsd:element name="MB" ma:index="24" nillable="true" ma:displayName="MB" ma:format="Dropdown" ma:internalName="MB" ma:percentage="FALSE">
      <xsd:simpleType>
        <xsd:restriction base="dms:Number"/>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e83cbd-c09b-4fa0-a2fe-b1fa92134ea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e6da885-7173-49a3-872f-f3f1a78142d2}" ma:internalName="TaxCatchAll" ma:showField="CatchAllData" ma:web="8ae83cbd-c09b-4fa0-a2fe-b1fa92134ea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be4e29-240e-4c2b-a445-91429e80004a">
      <Terms xmlns="http://schemas.microsoft.com/office/infopath/2007/PartnerControls"/>
    </lcf76f155ced4ddcb4097134ff3c332f>
    <TaxCatchAll xmlns="8ae83cbd-c09b-4fa0-a2fe-b1fa92134ead" xsi:nil="true"/>
    <MB xmlns="5abe4e29-240e-4c2b-a445-91429e80004a" xsi:nil="true"/>
    <PhotoRank xmlns="5abe4e29-240e-4c2b-a445-91429e80004a" xsi:nil="true"/>
  </documentManagement>
</p:properties>
</file>

<file path=customXml/itemProps1.xml><?xml version="1.0" encoding="utf-8"?>
<ds:datastoreItem xmlns:ds="http://schemas.openxmlformats.org/officeDocument/2006/customXml" ds:itemID="{A7F8D0DA-3855-4FCC-B415-A3E6A223E8A3}"/>
</file>

<file path=customXml/itemProps2.xml><?xml version="1.0" encoding="utf-8"?>
<ds:datastoreItem xmlns:ds="http://schemas.openxmlformats.org/officeDocument/2006/customXml" ds:itemID="{C0AB2D07-6997-444D-B6A9-D25A12EB9570}"/>
</file>

<file path=customXml/itemProps3.xml><?xml version="1.0" encoding="utf-8"?>
<ds:datastoreItem xmlns:ds="http://schemas.openxmlformats.org/officeDocument/2006/customXml" ds:itemID="{3D33C448-8D27-4E0A-99AE-E6DF4FE1C2CC}"/>
</file>

<file path=docProps/app.xml><?xml version="1.0" encoding="utf-8"?>
<Properties xmlns="http://schemas.openxmlformats.org/officeDocument/2006/extended-properties" xmlns:vt="http://schemas.openxmlformats.org/officeDocument/2006/docPropsVTypes">
  <Template>Retrospect</Template>
  <TotalTime>167</TotalTime>
  <Words>5563</Words>
  <Application>Microsoft Office PowerPoint</Application>
  <PresentationFormat>Widescreen</PresentationFormat>
  <Paragraphs>443</Paragraphs>
  <Slides>38</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Trebuchet MS</vt:lpstr>
      <vt:lpstr>Calibri</vt:lpstr>
      <vt:lpstr>Arial</vt:lpstr>
      <vt:lpstr>Campton</vt:lpstr>
      <vt:lpstr>Egyptienne</vt:lpstr>
      <vt:lpstr>Verdana</vt:lpstr>
      <vt:lpstr>Calibri Light</vt:lpstr>
      <vt:lpstr>Times New Roman</vt:lpstr>
      <vt:lpstr>Roboto</vt:lpstr>
      <vt:lpstr>Palatino Linotype</vt:lpstr>
      <vt:lpstr>Courier New</vt:lpstr>
      <vt:lpstr>Retrospect</vt:lpstr>
      <vt:lpstr> Diversity, Ethics and Engineering</vt:lpstr>
      <vt:lpstr>Learning Objectives</vt:lpstr>
      <vt:lpstr> The Importance of Diversity  according to William A Wulf, National Academy of Engineering President, 1996–2007</vt:lpstr>
      <vt:lpstr>   NSPE Code of Ethics</vt:lpstr>
      <vt:lpstr>1. Engineering ethics and DEI</vt:lpstr>
      <vt:lpstr>Engineering ethics and DEI</vt:lpstr>
      <vt:lpstr>ABET Criterion Three </vt:lpstr>
      <vt:lpstr>PowerPoint Presentation</vt:lpstr>
      <vt:lpstr>2. Concepts and Terminology</vt:lpstr>
      <vt:lpstr>Thinking, Feeling, Acting</vt:lpstr>
      <vt:lpstr>Definitions</vt:lpstr>
      <vt:lpstr>Historically Stigmatized Characteristics</vt:lpstr>
      <vt:lpstr>Thinking, Feeling, Acting Distorted</vt:lpstr>
      <vt:lpstr>PowerPoint Presentation</vt:lpstr>
      <vt:lpstr>Origins of Implicit Bias</vt:lpstr>
      <vt:lpstr>PowerPoint Presentation</vt:lpstr>
      <vt:lpstr>3. Prevalence and Outcomes in STEM</vt:lpstr>
      <vt:lpstr>Unconscious Bias at Work</vt:lpstr>
      <vt:lpstr>Race</vt:lpstr>
      <vt:lpstr>Race</vt:lpstr>
      <vt:lpstr>Gender</vt:lpstr>
      <vt:lpstr>PowerPoint Presentation</vt:lpstr>
      <vt:lpstr>Gender</vt:lpstr>
      <vt:lpstr>Demographics of Engineers &amp; Scientists in U.S.</vt:lpstr>
      <vt:lpstr>Unemployment Demographics</vt:lpstr>
      <vt:lpstr>Other documented biases</vt:lpstr>
      <vt:lpstr>Individuals with Disabilities</vt:lpstr>
      <vt:lpstr>Mental Illness and Engineers</vt:lpstr>
      <vt:lpstr>The LGBTQ+ Community</vt:lpstr>
      <vt:lpstr>LGBTQ Student Retention In STEM</vt:lpstr>
      <vt:lpstr>4. Practical Steps toward Inclusion</vt:lpstr>
      <vt:lpstr>Inclusion and Organizations</vt:lpstr>
      <vt:lpstr>How Can I Be More Inclusive?</vt:lpstr>
      <vt:lpstr>Strategies to Support Others</vt:lpstr>
      <vt:lpstr>Organizational Strategies to Support Inclusion</vt:lpstr>
      <vt:lpstr>Breakout session</vt:lpstr>
      <vt:lpstr>Recommended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PHIL/ENGR 482   Ethics and Engineering</dc:title>
  <dc:creator>Banerjee, Debjyoti</dc:creator>
  <cp:lastModifiedBy>Peterson, Martin B</cp:lastModifiedBy>
  <cp:revision>7</cp:revision>
  <dcterms:modified xsi:type="dcterms:W3CDTF">2023-08-31T17:45:41Z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0x010100827643B941177B4698D0BA475F4C2731</vt:lpwstr>
  </property>
</Properties>
</file>